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8" r:id="rId1"/>
  </p:sldMasterIdLst>
  <p:notesMasterIdLst>
    <p:notesMasterId r:id="rId27"/>
  </p:notesMasterIdLst>
  <p:sldIdLst>
    <p:sldId id="285" r:id="rId2"/>
    <p:sldId id="286" r:id="rId3"/>
    <p:sldId id="263" r:id="rId4"/>
    <p:sldId id="287" r:id="rId5"/>
    <p:sldId id="264" r:id="rId6"/>
    <p:sldId id="288" r:id="rId7"/>
    <p:sldId id="289" r:id="rId8"/>
    <p:sldId id="265" r:id="rId9"/>
    <p:sldId id="266" r:id="rId10"/>
    <p:sldId id="283" r:id="rId11"/>
    <p:sldId id="281" r:id="rId12"/>
    <p:sldId id="290" r:id="rId13"/>
    <p:sldId id="291" r:id="rId14"/>
    <p:sldId id="271" r:id="rId15"/>
    <p:sldId id="293" r:id="rId16"/>
    <p:sldId id="295" r:id="rId17"/>
    <p:sldId id="296" r:id="rId18"/>
    <p:sldId id="297" r:id="rId19"/>
    <p:sldId id="298" r:id="rId20"/>
    <p:sldId id="299" r:id="rId21"/>
    <p:sldId id="294" r:id="rId22"/>
    <p:sldId id="276" r:id="rId23"/>
    <p:sldId id="277" r:id="rId24"/>
    <p:sldId id="278" r:id="rId25"/>
    <p:sldId id="279" r:id="rId2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94660"/>
  </p:normalViewPr>
  <p:slideViewPr>
    <p:cSldViewPr>
      <p:cViewPr varScale="1">
        <p:scale>
          <a:sx n="54" d="100"/>
          <a:sy n="54" d="100"/>
        </p:scale>
        <p:origin x="165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A7AC31-C8D9-49BE-A2B1-0AB19CDEF0A9}" type="datetimeFigureOut">
              <a:rPr lang="en-ID" smtClean="0"/>
              <a:t>09/12/2024</a:t>
            </a:fld>
            <a:endParaRPr lang="en-ID"/>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7A69E0-5A38-4ABD-AC9C-8B4549C72548}" type="slidenum">
              <a:rPr lang="en-ID" smtClean="0"/>
              <a:t>‹#›</a:t>
            </a:fld>
            <a:endParaRPr lang="en-ID"/>
          </a:p>
        </p:txBody>
      </p:sp>
    </p:spTree>
    <p:extLst>
      <p:ext uri="{BB962C8B-B14F-4D97-AF65-F5344CB8AC3E}">
        <p14:creationId xmlns:p14="http://schemas.microsoft.com/office/powerpoint/2010/main" val="7297073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96319" y="802299"/>
            <a:ext cx="5618515" cy="2541431"/>
          </a:xfrm>
        </p:spPr>
        <p:txBody>
          <a:bodyPr bIns="0" anchor="b">
            <a:normAutofit/>
          </a:bodyPr>
          <a:lstStyle>
            <a:lvl1pPr algn="l">
              <a:defRPr sz="5400"/>
            </a:lvl1pPr>
          </a:lstStyle>
          <a:p>
            <a:r>
              <a:rPr lang="en-US"/>
              <a:t>Click to edit Master title style</a:t>
            </a:r>
            <a:endParaRPr lang="en-US" dirty="0"/>
          </a:p>
        </p:txBody>
      </p:sp>
      <p:sp>
        <p:nvSpPr>
          <p:cNvPr id="3" name="Subtitle 2"/>
          <p:cNvSpPr>
            <a:spLocks noGrp="1"/>
          </p:cNvSpPr>
          <p:nvPr>
            <p:ph type="subTitle" idx="1"/>
          </p:nvPr>
        </p:nvSpPr>
        <p:spPr>
          <a:xfrm>
            <a:off x="2396319" y="3531205"/>
            <a:ext cx="5618515" cy="977621"/>
          </a:xfrm>
        </p:spPr>
        <p:txBody>
          <a:bodyPr tIns="91440" bIns="91440">
            <a:normAutofit/>
          </a:bodyPr>
          <a:lstStyle>
            <a:lvl1pPr marL="0" indent="0" algn="l">
              <a:buNone/>
              <a:defRPr sz="1600" b="0" cap="all" baseline="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09/12/2024</a:t>
            </a:fld>
            <a:endParaRPr lang="id-ID"/>
          </a:p>
        </p:txBody>
      </p:sp>
      <p:sp>
        <p:nvSpPr>
          <p:cNvPr id="5" name="Footer Placeholder 4"/>
          <p:cNvSpPr>
            <a:spLocks noGrp="1"/>
          </p:cNvSpPr>
          <p:nvPr>
            <p:ph type="ftr" sz="quarter" idx="11"/>
          </p:nvPr>
        </p:nvSpPr>
        <p:spPr>
          <a:xfrm>
            <a:off x="2396319" y="329308"/>
            <a:ext cx="3086292" cy="309201"/>
          </a:xfrm>
        </p:spPr>
        <p:txBody>
          <a:bodyPr/>
          <a:lstStyle/>
          <a:p>
            <a:endParaRPr lang="id-ID"/>
          </a:p>
        </p:txBody>
      </p:sp>
      <p:sp>
        <p:nvSpPr>
          <p:cNvPr id="6" name="Slide Number Placeholder 5"/>
          <p:cNvSpPr>
            <a:spLocks noGrp="1"/>
          </p:cNvSpPr>
          <p:nvPr>
            <p:ph type="sldNum" sz="quarter" idx="12"/>
          </p:nvPr>
        </p:nvSpPr>
        <p:spPr>
          <a:xfrm>
            <a:off x="1434703" y="798973"/>
            <a:ext cx="802005" cy="503578"/>
          </a:xfrm>
        </p:spPr>
        <p:txBody>
          <a:bodyPr/>
          <a:lstStyle/>
          <a:p>
            <a:fld id="{41E6A14D-81B5-4652-9E52-4E69C2F694B3}" type="slidenum">
              <a:rPr lang="id-ID" smtClean="0"/>
              <a:t>‹#›</a:t>
            </a:fld>
            <a:endParaRPr lang="id-ID"/>
          </a:p>
        </p:txBody>
      </p:sp>
      <p:cxnSp>
        <p:nvCxnSpPr>
          <p:cNvPr id="15" name="Straight Connector 14"/>
          <p:cNvCxnSpPr/>
          <p:nvPr/>
        </p:nvCxnSpPr>
        <p:spPr>
          <a:xfrm>
            <a:off x="2396319" y="3528542"/>
            <a:ext cx="561851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83806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09/12/2024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309384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18028" y="798974"/>
            <a:ext cx="1103027"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3491" y="798974"/>
            <a:ext cx="5301095"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09/12/2024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cxnSp>
        <p:nvCxnSpPr>
          <p:cNvPr id="15" name="Straight Connector 14"/>
          <p:cNvCxnSpPr/>
          <p:nvPr/>
        </p:nvCxnSpPr>
        <p:spPr>
          <a:xfrm>
            <a:off x="6918028" y="798974"/>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55433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508CAA-81B6-4A64-9461-0351119D07E2}" type="datetimeFigureOut">
              <a:rPr lang="id-ID" smtClean="0"/>
              <a:t>09/12/2024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7935706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3491" y="1756130"/>
            <a:ext cx="5617002" cy="1887950"/>
          </a:xfrm>
        </p:spPr>
        <p:txBody>
          <a:bodyPr anchor="b">
            <a:normAutofit/>
          </a:bodyPr>
          <a:lstStyle>
            <a:lvl1pPr algn="l">
              <a:defRPr sz="3200"/>
            </a:lvl1pPr>
          </a:lstStyle>
          <a:p>
            <a:r>
              <a:rPr lang="en-US"/>
              <a:t>Click to edit Master title style</a:t>
            </a:r>
            <a:endParaRPr lang="en-US" dirty="0"/>
          </a:p>
        </p:txBody>
      </p:sp>
      <p:sp>
        <p:nvSpPr>
          <p:cNvPr id="3" name="Text Placeholder 2"/>
          <p:cNvSpPr>
            <a:spLocks noGrp="1"/>
          </p:cNvSpPr>
          <p:nvPr>
            <p:ph type="body" idx="1"/>
          </p:nvPr>
        </p:nvSpPr>
        <p:spPr>
          <a:xfrm>
            <a:off x="1443492" y="3806196"/>
            <a:ext cx="5617002" cy="1012929"/>
          </a:xfrm>
        </p:spPr>
        <p:txBody>
          <a:bodyPr tIns="91440">
            <a:normAutofit/>
          </a:bodyPr>
          <a:lstStyle>
            <a:lvl1pPr marL="0" indent="0" algn="l">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508CAA-81B6-4A64-9461-0351119D07E2}" type="datetimeFigureOut">
              <a:rPr lang="id-ID" smtClean="0"/>
              <a:t>09/12/2024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41E6A14D-81B5-4652-9E52-4E69C2F694B3}" type="slidenum">
              <a:rPr lang="id-ID" smtClean="0"/>
              <a:t>‹#›</a:t>
            </a:fld>
            <a:endParaRPr lang="id-ID"/>
          </a:p>
        </p:txBody>
      </p:sp>
      <p:cxnSp>
        <p:nvCxnSpPr>
          <p:cNvPr id="15" name="Straight Connector 14"/>
          <p:cNvCxnSpPr/>
          <p:nvPr/>
        </p:nvCxnSpPr>
        <p:spPr>
          <a:xfrm>
            <a:off x="1443491" y="3804985"/>
            <a:ext cx="561700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2913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3491" y="804890"/>
            <a:ext cx="6571343"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3490" y="2013936"/>
            <a:ext cx="3125871" cy="34375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89182" y="2013936"/>
            <a:ext cx="3125652" cy="34375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508CAA-81B6-4A64-9461-0351119D07E2}" type="datetimeFigureOut">
              <a:rPr lang="id-ID" smtClean="0"/>
              <a:t>09/12/2024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cxnSp>
        <p:nvCxnSpPr>
          <p:cNvPr id="33" name="Straight Connector 32"/>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71169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cxnSp>
        <p:nvCxnSpPr>
          <p:cNvPr id="36" name="Straight Connector 35"/>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a:xfrm>
            <a:off x="1443491" y="804164"/>
            <a:ext cx="6571344"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3491" y="2019550"/>
            <a:ext cx="3125766" cy="801943"/>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443491" y="2824270"/>
            <a:ext cx="3125766"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89182" y="2023004"/>
            <a:ext cx="3125652" cy="802237"/>
          </a:xfrm>
        </p:spPr>
        <p:txBody>
          <a:bodyPr anchor="b">
            <a:normAutofit/>
          </a:bodyPr>
          <a:lstStyle>
            <a:lvl1pPr marL="0" indent="0">
              <a:lnSpc>
                <a:spcPct val="100000"/>
              </a:lnSpc>
              <a:buNone/>
              <a:defRPr sz="220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89182" y="2821491"/>
            <a:ext cx="31256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508CAA-81B6-4A64-9461-0351119D07E2}" type="datetimeFigureOut">
              <a:rPr lang="id-ID" smtClean="0"/>
              <a:t>09/12/2024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546559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cxnSp>
        <p:nvCxnSpPr>
          <p:cNvPr id="32" name="Straight Connector 31"/>
          <p:cNvCxnSpPr/>
          <p:nvPr/>
        </p:nvCxnSpPr>
        <p:spPr>
          <a:xfrm>
            <a:off x="1443491" y="1847088"/>
            <a:ext cx="6571343"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508CAA-81B6-4A64-9461-0351119D07E2}" type="datetimeFigureOut">
              <a:rPr lang="id-ID" smtClean="0"/>
              <a:t>09/12/2024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2138991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508CAA-81B6-4A64-9461-0351119D07E2}" type="datetimeFigureOut">
              <a:rPr lang="id-ID" smtClean="0"/>
              <a:t>09/12/2024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41E6A14D-81B5-4652-9E52-4E69C2F694B3}" type="slidenum">
              <a:rPr lang="id-ID" smtClean="0"/>
              <a:t>‹#›</a:t>
            </a:fld>
            <a:endParaRPr lang="id-ID"/>
          </a:p>
        </p:txBody>
      </p:sp>
    </p:spTree>
    <p:extLst>
      <p:ext uri="{BB962C8B-B14F-4D97-AF65-F5344CB8AC3E}">
        <p14:creationId xmlns:p14="http://schemas.microsoft.com/office/powerpoint/2010/main" val="3062152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9042" y="798973"/>
            <a:ext cx="2425950"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186656" y="798974"/>
            <a:ext cx="3828178"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39042"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65508CAA-81B6-4A64-9461-0351119D07E2}" type="datetimeFigureOut">
              <a:rPr lang="id-ID" smtClean="0"/>
              <a:t>09/12/2024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cxnSp>
        <p:nvCxnSpPr>
          <p:cNvPr id="17" name="Straight Connector 16"/>
          <p:cNvCxnSpPr/>
          <p:nvPr/>
        </p:nvCxnSpPr>
        <p:spPr>
          <a:xfrm>
            <a:off x="1441748" y="3205491"/>
            <a:ext cx="242327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28992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3" name="Group 12"/>
          <p:cNvGrpSpPr/>
          <p:nvPr/>
        </p:nvGrpSpPr>
        <p:grpSpPr>
          <a:xfrm>
            <a:off x="4996501" y="482171"/>
            <a:ext cx="3511387" cy="5149101"/>
            <a:chOff x="6852919" y="583365"/>
            <a:chExt cx="4681849" cy="5181928"/>
          </a:xfrm>
        </p:grpSpPr>
        <p:sp>
          <p:nvSpPr>
            <p:cNvPr id="14" name="Rectangle 13"/>
            <p:cNvSpPr/>
            <p:nvPr/>
          </p:nvSpPr>
          <p:spPr>
            <a:xfrm>
              <a:off x="6852919" y="583365"/>
              <a:ext cx="4681849" cy="5181928"/>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7273787" y="915806"/>
              <a:ext cx="3844017" cy="4507918"/>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44148" y="1129513"/>
            <a:ext cx="3244935"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443492" y="3145992"/>
            <a:ext cx="3240286" cy="2003742"/>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436664" y="5469857"/>
            <a:ext cx="3252420" cy="320123"/>
          </a:xfrm>
        </p:spPr>
        <p:txBody>
          <a:bodyPr/>
          <a:lstStyle>
            <a:lvl1pPr algn="l">
              <a:defRPr/>
            </a:lvl1pPr>
          </a:lstStyle>
          <a:p>
            <a:fld id="{65508CAA-81B6-4A64-9461-0351119D07E2}" type="datetimeFigureOut">
              <a:rPr lang="id-ID" smtClean="0"/>
              <a:t>09/12/2024</a:t>
            </a:fld>
            <a:endParaRPr lang="id-ID"/>
          </a:p>
        </p:txBody>
      </p:sp>
      <p:sp>
        <p:nvSpPr>
          <p:cNvPr id="6" name="Footer Placeholder 5"/>
          <p:cNvSpPr>
            <a:spLocks noGrp="1"/>
          </p:cNvSpPr>
          <p:nvPr>
            <p:ph type="ftr" sz="quarter" idx="11"/>
          </p:nvPr>
        </p:nvSpPr>
        <p:spPr>
          <a:xfrm>
            <a:off x="1437530" y="318641"/>
            <a:ext cx="3251553" cy="320931"/>
          </a:xfrm>
        </p:spPr>
        <p:txBody>
          <a:bodyPr/>
          <a:lstStyle/>
          <a:p>
            <a:endParaRPr lang="id-ID"/>
          </a:p>
        </p:txBody>
      </p:sp>
      <p:sp>
        <p:nvSpPr>
          <p:cNvPr id="7" name="Slide Number Placeholder 6"/>
          <p:cNvSpPr>
            <a:spLocks noGrp="1"/>
          </p:cNvSpPr>
          <p:nvPr>
            <p:ph type="sldNum" sz="quarter" idx="12"/>
          </p:nvPr>
        </p:nvSpPr>
        <p:spPr/>
        <p:txBody>
          <a:bodyPr/>
          <a:lstStyle/>
          <a:p>
            <a:fld id="{41E6A14D-81B5-4652-9E52-4E69C2F694B3}" type="slidenum">
              <a:rPr lang="id-ID" smtClean="0"/>
              <a:t>‹#›</a:t>
            </a:fld>
            <a:endParaRPr lang="id-ID"/>
          </a:p>
        </p:txBody>
      </p:sp>
      <p:cxnSp>
        <p:nvCxnSpPr>
          <p:cNvPr id="31" name="Straight Connector 30"/>
          <p:cNvCxnSpPr/>
          <p:nvPr/>
        </p:nvCxnSpPr>
        <p:spPr>
          <a:xfrm>
            <a:off x="1441281" y="3143605"/>
            <a:ext cx="324201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40666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 name="Rectangle 9"/>
          <p:cNvSpPr/>
          <p:nvPr/>
        </p:nvSpPr>
        <p:spPr>
          <a:xfrm>
            <a:off x="0" y="2015734"/>
            <a:ext cx="9144000" cy="4079520"/>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l="12500" t="1538" r="12500" b="-1538"/>
          <a:stretch/>
        </p:blipFill>
        <p:spPr>
          <a:xfrm>
            <a:off x="-1" y="6095253"/>
            <a:ext cx="9144001" cy="774727"/>
          </a:xfrm>
          <a:prstGeom prst="rect">
            <a:avLst/>
          </a:prstGeom>
        </p:spPr>
      </p:pic>
      <p:cxnSp>
        <p:nvCxnSpPr>
          <p:cNvPr id="13" name="Straight Connector 12"/>
          <p:cNvCxnSpPr/>
          <p:nvPr/>
        </p:nvCxnSpPr>
        <p:spPr>
          <a:xfrm>
            <a:off x="0" y="6101127"/>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443491" y="804520"/>
            <a:ext cx="6571343"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43491" y="2015733"/>
            <a:ext cx="6571343"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46542" y="330370"/>
            <a:ext cx="2368292"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5508CAA-81B6-4A64-9461-0351119D07E2}" type="datetimeFigureOut">
              <a:rPr lang="id-ID" smtClean="0"/>
              <a:t>09/12/2024</a:t>
            </a:fld>
            <a:endParaRPr lang="id-ID"/>
          </a:p>
        </p:txBody>
      </p:sp>
      <p:sp>
        <p:nvSpPr>
          <p:cNvPr id="5" name="Footer Placeholder 4"/>
          <p:cNvSpPr>
            <a:spLocks noGrp="1"/>
          </p:cNvSpPr>
          <p:nvPr>
            <p:ph type="ftr" sz="quarter" idx="3"/>
          </p:nvPr>
        </p:nvSpPr>
        <p:spPr>
          <a:xfrm>
            <a:off x="1443491" y="329308"/>
            <a:ext cx="4034004"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487725" y="798973"/>
            <a:ext cx="795746" cy="503578"/>
          </a:xfrm>
          <a:prstGeom prst="rect">
            <a:avLst/>
          </a:prstGeom>
        </p:spPr>
        <p:txBody>
          <a:bodyPr vert="horz" lIns="91440" tIns="45720" rIns="91440" bIns="45720" rtlCol="0" anchor="t"/>
          <a:lstStyle>
            <a:lvl1pPr algn="r">
              <a:defRPr sz="2800">
                <a:solidFill>
                  <a:schemeClr val="accent1"/>
                </a:solidFill>
              </a:defRPr>
            </a:lvl1pPr>
          </a:lstStyle>
          <a:p>
            <a:fld id="{41E6A14D-81B5-4652-9E52-4E69C2F694B3}" type="slidenum">
              <a:rPr lang="id-ID" smtClean="0"/>
              <a:t>‹#›</a:t>
            </a:fld>
            <a:endParaRPr lang="id-ID"/>
          </a:p>
        </p:txBody>
      </p:sp>
    </p:spTree>
    <p:extLst>
      <p:ext uri="{BB962C8B-B14F-4D97-AF65-F5344CB8AC3E}">
        <p14:creationId xmlns:p14="http://schemas.microsoft.com/office/powerpoint/2010/main" val="2628314922"/>
      </p:ext>
    </p:extLst>
  </p:cSld>
  <p:clrMap bg1="lt1" tx1="dk1" bg2="lt2" tx2="dk2" accent1="accent1" accent2="accent2" accent3="accent3" accent4="accent4" accent5="accent5" accent6="accent6" hlink="hlink" folHlink="folHlink"/>
  <p:sldLayoutIdLst>
    <p:sldLayoutId id="2147483809" r:id="rId1"/>
    <p:sldLayoutId id="2147483810" r:id="rId2"/>
    <p:sldLayoutId id="2147483811" r:id="rId3"/>
    <p:sldLayoutId id="2147483812" r:id="rId4"/>
    <p:sldLayoutId id="2147483813" r:id="rId5"/>
    <p:sldLayoutId id="2147483814" r:id="rId6"/>
    <p:sldLayoutId id="2147483815" r:id="rId7"/>
    <p:sldLayoutId id="2147483816" r:id="rId8"/>
    <p:sldLayoutId id="2147483817" r:id="rId9"/>
    <p:sldLayoutId id="2147483818" r:id="rId10"/>
    <p:sldLayoutId id="2147483819" r:id="rId11"/>
  </p:sldLayoutIdLst>
  <p:txStyles>
    <p:title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50+ Background Undangan Pernikahan Elegan dan Unik | Gratis!">
            <a:extLst>
              <a:ext uri="{FF2B5EF4-FFF2-40B4-BE49-F238E27FC236}">
                <a16:creationId xmlns:a16="http://schemas.microsoft.com/office/drawing/2014/main" id="{5563BDEF-B8F8-7273-F7F9-254C4BCD740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096E1A62-D80E-E6FE-ADDB-D8A844D58FE1}"/>
              </a:ext>
            </a:extLst>
          </p:cNvPr>
          <p:cNvSpPr txBox="1">
            <a:spLocks/>
          </p:cNvSpPr>
          <p:nvPr/>
        </p:nvSpPr>
        <p:spPr>
          <a:xfrm>
            <a:off x="4126250" y="132304"/>
            <a:ext cx="2808312" cy="288032"/>
          </a:xfrm>
          <a:prstGeom prst="rect">
            <a:avLst/>
          </a:prstGeom>
        </p:spPr>
        <p:txBody>
          <a:bodyPr>
            <a:normAutofit fontScale="90000" lnSpcReduction="10000"/>
          </a:bodyPr>
          <a:lst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r"/>
            <a:r>
              <a:rPr lang="id-ID" sz="1800" b="1" dirty="0">
                <a:solidFill>
                  <a:srgbClr val="002060"/>
                </a:solidFill>
                <a:latin typeface="Times New Roman" panose="02020603050405020304" pitchFamily="18" charset="0"/>
                <a:cs typeface="Times New Roman" panose="02020603050405020304" pitchFamily="18" charset="0"/>
              </a:rPr>
              <a:t>PAI-Pertemuan ke 12</a:t>
            </a:r>
          </a:p>
        </p:txBody>
      </p:sp>
      <p:sp>
        <p:nvSpPr>
          <p:cNvPr id="3" name="Title 1">
            <a:extLst>
              <a:ext uri="{FF2B5EF4-FFF2-40B4-BE49-F238E27FC236}">
                <a16:creationId xmlns:a16="http://schemas.microsoft.com/office/drawing/2014/main" id="{68461ADE-C362-597A-C42B-38D388D205AA}"/>
              </a:ext>
            </a:extLst>
          </p:cNvPr>
          <p:cNvSpPr txBox="1">
            <a:spLocks/>
          </p:cNvSpPr>
          <p:nvPr/>
        </p:nvSpPr>
        <p:spPr>
          <a:xfrm>
            <a:off x="2021388" y="1705217"/>
            <a:ext cx="3423930" cy="441850"/>
          </a:xfrm>
          <a:prstGeom prst="rect">
            <a:avLst/>
          </a:prstGeom>
          <a:solidFill>
            <a:srgbClr val="0070C0"/>
          </a:solidFill>
          <a:ln>
            <a:noFill/>
          </a:ln>
          <a:effectLst>
            <a:innerShdw blurRad="63500" dist="50800" dir="81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vert="horz" lIns="0" tIns="0" rIns="18288" bIns="0" anchor="b">
            <a:no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id-ID" sz="3200" dirty="0">
                <a:latin typeface="Arial" pitchFamily="34" charset="0"/>
                <a:cs typeface="Arial" pitchFamily="34" charset="0"/>
              </a:rPr>
              <a:t>PERNIKAHAN</a:t>
            </a:r>
          </a:p>
        </p:txBody>
      </p:sp>
      <p:sp>
        <p:nvSpPr>
          <p:cNvPr id="4" name="TextBox 3">
            <a:extLst>
              <a:ext uri="{FF2B5EF4-FFF2-40B4-BE49-F238E27FC236}">
                <a16:creationId xmlns:a16="http://schemas.microsoft.com/office/drawing/2014/main" id="{CE3E8198-17FF-5EAF-6660-2E15D6CC53D5}"/>
              </a:ext>
            </a:extLst>
          </p:cNvPr>
          <p:cNvSpPr txBox="1"/>
          <p:nvPr/>
        </p:nvSpPr>
        <p:spPr>
          <a:xfrm>
            <a:off x="2483768" y="2581250"/>
            <a:ext cx="6408712" cy="3170099"/>
          </a:xfrm>
          <a:prstGeom prst="rect">
            <a:avLst/>
          </a:prstGeom>
          <a:noFill/>
        </p:spPr>
        <p:txBody>
          <a:bodyPr wrap="square" rtlCol="0">
            <a:spAutoFit/>
          </a:bodyPr>
          <a:lstStyle/>
          <a:p>
            <a:r>
              <a:rPr lang="id-ID" sz="2000" b="1" dirty="0">
                <a:solidFill>
                  <a:srgbClr val="00B050"/>
                </a:solidFill>
                <a:latin typeface="Times New Roman" panose="02020603050405020304" pitchFamily="18" charset="0"/>
                <a:cs typeface="Times New Roman" panose="02020603050405020304" pitchFamily="18" charset="0"/>
              </a:rPr>
              <a:t>Pembahasan :</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Pengertian Nikah</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Tujuan dan Hikmah Pernikahan</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Hukum, dan Rukun, serta Macam-macam Nikah</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Cara menciptakn Keluarga Sakinah, Mawaddah, Warahmah</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Talak, Rujuk, </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Hak Asuh Anak</a:t>
            </a: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Istilah-istilah dalam pernikahan</a:t>
            </a:r>
          </a:p>
          <a:p>
            <a:endParaRPr lang="id-ID" sz="2000" dirty="0">
              <a:solidFill>
                <a:srgbClr val="00B050"/>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0BAD3D09-1267-444A-6177-B0176DBB44EB}"/>
              </a:ext>
            </a:extLst>
          </p:cNvPr>
          <p:cNvSpPr txBox="1">
            <a:spLocks/>
          </p:cNvSpPr>
          <p:nvPr/>
        </p:nvSpPr>
        <p:spPr>
          <a:xfrm>
            <a:off x="-11875" y="6096774"/>
            <a:ext cx="9155875" cy="751229"/>
          </a:xfrm>
          <a:prstGeom prst="rect">
            <a:avLst/>
          </a:prstGeom>
          <a:ln>
            <a:noFill/>
          </a:ln>
        </p:spPr>
        <p:style>
          <a:lnRef idx="3">
            <a:schemeClr val="lt1"/>
          </a:lnRef>
          <a:fillRef idx="1002">
            <a:schemeClr val="dk2"/>
          </a:fillRef>
          <a:effectRef idx="1">
            <a:schemeClr val="accent1"/>
          </a:effectRef>
          <a:fontRef idx="minor">
            <a:schemeClr val="lt1"/>
          </a:fontRef>
        </p:style>
        <p:txBody>
          <a:bodyPr vert="horz" lIns="0"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eaLnBrk="1" latinLnBrk="0" hangingPunct="1">
              <a:spcBef>
                <a:spcPct val="0"/>
              </a:spcBef>
              <a:buNone/>
              <a:defRPr kumimoji="0" sz="5600" b="1" kern="1200">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pPr algn="ctr"/>
            <a:r>
              <a:rPr lang="id-ID" sz="2400" dirty="0">
                <a:solidFill>
                  <a:srgbClr val="00B0F0"/>
                </a:solidFill>
                <a:latin typeface="Algerian" pitchFamily="82" charset="0"/>
              </a:rPr>
              <a:t>Pendidikan Agama Islam</a:t>
            </a:r>
            <a:br>
              <a:rPr lang="id-ID" sz="2400" dirty="0">
                <a:solidFill>
                  <a:srgbClr val="00B0F0"/>
                </a:solidFill>
                <a:latin typeface="Algerian" pitchFamily="82" charset="0"/>
              </a:rPr>
            </a:br>
            <a:r>
              <a:rPr lang="id-ID" sz="2400" dirty="0">
                <a:solidFill>
                  <a:srgbClr val="00B0F0"/>
                </a:solidFill>
                <a:latin typeface="Algerian" pitchFamily="82" charset="0"/>
              </a:rPr>
              <a:t>Mustofa, S.S.I, M.I.Kom.</a:t>
            </a:r>
          </a:p>
        </p:txBody>
      </p:sp>
      <p:pic>
        <p:nvPicPr>
          <p:cNvPr id="6" name="Picture 2" descr="Tulisan Arab Bismillah hirohman nirohim Beserta Arti dan Maknanya">
            <a:extLst>
              <a:ext uri="{FF2B5EF4-FFF2-40B4-BE49-F238E27FC236}">
                <a16:creationId xmlns:a16="http://schemas.microsoft.com/office/drawing/2014/main" id="{BC1942D1-027B-917F-7919-A749EADB5D57}"/>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51544" b="25973"/>
          <a:stretch/>
        </p:blipFill>
        <p:spPr bwMode="auto">
          <a:xfrm>
            <a:off x="912527" y="676715"/>
            <a:ext cx="5891721" cy="794360"/>
          </a:xfrm>
          <a:prstGeom prst="rect">
            <a:avLst/>
          </a:prstGeom>
          <a:ln/>
          <a:effectLst>
            <a:innerShdw blurRad="63500" dist="50800" dir="10800000">
              <a:schemeClr val="accent2">
                <a:lumMod val="60000"/>
                <a:lumOff val="40000"/>
                <a:alpha val="50000"/>
              </a:schemeClr>
            </a:innerShdw>
          </a:effectLst>
        </p:spPr>
        <p:style>
          <a:lnRef idx="2">
            <a:schemeClr val="accent3">
              <a:shade val="50000"/>
            </a:schemeClr>
          </a:lnRef>
          <a:fillRef idx="1">
            <a:schemeClr val="accent3"/>
          </a:fillRef>
          <a:effectRef idx="0">
            <a:schemeClr val="accent3"/>
          </a:effectRef>
          <a:fontRef idx="minor">
            <a:schemeClr val="lt1"/>
          </a:fontRef>
        </p:style>
      </p:pic>
    </p:spTree>
    <p:extLst>
      <p:ext uri="{BB962C8B-B14F-4D97-AF65-F5344CB8AC3E}">
        <p14:creationId xmlns:p14="http://schemas.microsoft.com/office/powerpoint/2010/main" val="14170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atar Belakang Undangan Pernikahan Dengan Bingkai Bunga Emas Dan Cincin —  Foto Stok © SFVasco #616996980">
            <a:extLst>
              <a:ext uri="{FF2B5EF4-FFF2-40B4-BE49-F238E27FC236}">
                <a16:creationId xmlns:a16="http://schemas.microsoft.com/office/drawing/2014/main" id="{B5A4FB90-F9BC-3345-5273-929ECE9B9DF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900"/>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B8F30BE9-8C05-457A-BF4F-51D61F202BFD}"/>
              </a:ext>
            </a:extLst>
          </p:cNvPr>
          <p:cNvSpPr txBox="1"/>
          <p:nvPr/>
        </p:nvSpPr>
        <p:spPr>
          <a:xfrm>
            <a:off x="2987824" y="3814079"/>
            <a:ext cx="5184576" cy="2246769"/>
          </a:xfrm>
          <a:prstGeom prst="rect">
            <a:avLst/>
          </a:prstGeom>
          <a:noFill/>
        </p:spPr>
        <p:txBody>
          <a:bodyPr wrap="square">
            <a:spAutoFit/>
          </a:bodyPr>
          <a:lstStyle/>
          <a:p>
            <a:r>
              <a:rPr lang="id-ID" sz="2000" b="1" dirty="0">
                <a:solidFill>
                  <a:srgbClr val="FF0000"/>
                </a:solidFill>
                <a:latin typeface="Times New Roman" panose="02020603050405020304" pitchFamily="18" charset="0"/>
                <a:cs typeface="Times New Roman" panose="02020603050405020304" pitchFamily="18" charset="0"/>
              </a:rPr>
              <a:t>Bentuk pernik</a:t>
            </a:r>
            <a:r>
              <a:rPr lang="id-ID" sz="2000" b="1" i="0" dirty="0">
                <a:solidFill>
                  <a:srgbClr val="FF0000"/>
                </a:solidFill>
                <a:effectLst/>
                <a:latin typeface="Times New Roman" panose="02020603050405020304" pitchFamily="18" charset="0"/>
                <a:cs typeface="Times New Roman" panose="02020603050405020304" pitchFamily="18" charset="0"/>
              </a:rPr>
              <a:t>ah yang terlarang </a:t>
            </a:r>
          </a:p>
          <a:p>
            <a:r>
              <a:rPr lang="id-ID" sz="2000" dirty="0">
                <a:solidFill>
                  <a:srgbClr val="FF0000"/>
                </a:solidFill>
                <a:latin typeface="Times New Roman" panose="02020603050405020304" pitchFamily="18" charset="0"/>
                <a:cs typeface="Times New Roman" panose="02020603050405020304" pitchFamily="18" charset="0"/>
              </a:rPr>
              <a:t>Diantara bentuk-bentuk nikah terlarang antara lain :</a:t>
            </a:r>
          </a:p>
          <a:p>
            <a:pPr marL="457200" indent="-457200">
              <a:buAutoNum type="arabicParenBoth"/>
            </a:pPr>
            <a:r>
              <a:rPr lang="en-ID" sz="2000" b="0" i="0" dirty="0" err="1">
                <a:solidFill>
                  <a:srgbClr val="FF0000"/>
                </a:solidFill>
                <a:effectLst/>
                <a:latin typeface="Times New Roman" panose="02020603050405020304" pitchFamily="18" charset="0"/>
                <a:cs typeface="Times New Roman" panose="02020603050405020304" pitchFamily="18" charset="0"/>
              </a:rPr>
              <a:t>pernikahan</a:t>
            </a:r>
            <a:r>
              <a:rPr lang="en-ID" sz="2000" b="0" i="0" dirty="0">
                <a:solidFill>
                  <a:srgbClr val="FF0000"/>
                </a:solidFill>
                <a:effectLst/>
                <a:latin typeface="Times New Roman" panose="02020603050405020304" pitchFamily="18" charset="0"/>
                <a:cs typeface="Times New Roman" panose="02020603050405020304" pitchFamily="18" charset="0"/>
              </a:rPr>
              <a:t> </a:t>
            </a:r>
            <a:r>
              <a:rPr lang="id-ID" sz="2000" b="0" i="0" dirty="0">
                <a:solidFill>
                  <a:srgbClr val="FF0000"/>
                </a:solidFill>
                <a:effectLst/>
                <a:latin typeface="Times New Roman" panose="02020603050405020304" pitchFamily="18" charset="0"/>
                <a:cs typeface="Times New Roman" panose="02020603050405020304" pitchFamily="18" charset="0"/>
              </a:rPr>
              <a:t>Shigar</a:t>
            </a:r>
            <a:r>
              <a:rPr lang="en-ID" sz="2000" b="0" i="0" dirty="0">
                <a:solidFill>
                  <a:srgbClr val="FF0000"/>
                </a:solidFill>
                <a:effectLst/>
                <a:latin typeface="Times New Roman" panose="02020603050405020304" pitchFamily="18" charset="0"/>
                <a:cs typeface="Times New Roman" panose="02020603050405020304" pitchFamily="18" charset="0"/>
              </a:rPr>
              <a:t>, </a:t>
            </a:r>
            <a:r>
              <a:rPr lang="id-ID" sz="2000" b="0" i="0" dirty="0">
                <a:solidFill>
                  <a:srgbClr val="FF0000"/>
                </a:solidFill>
                <a:effectLst/>
                <a:latin typeface="Times New Roman" panose="02020603050405020304" pitchFamily="18" charset="0"/>
                <a:cs typeface="Times New Roman" panose="02020603050405020304" pitchFamily="18" charset="0"/>
              </a:rPr>
              <a:t>(barter tanpa mahar)</a:t>
            </a:r>
          </a:p>
          <a:p>
            <a:pPr marL="457200" indent="-457200">
              <a:buAutoNum type="arabicParenBoth"/>
            </a:pPr>
            <a:r>
              <a:rPr lang="id-ID" sz="2000" dirty="0">
                <a:solidFill>
                  <a:srgbClr val="FF0000"/>
                </a:solidFill>
                <a:latin typeface="Times New Roman" panose="02020603050405020304" pitchFamily="18" charset="0"/>
                <a:cs typeface="Times New Roman" panose="02020603050405020304" pitchFamily="18" charset="0"/>
              </a:rPr>
              <a:t>P</a:t>
            </a:r>
            <a:r>
              <a:rPr lang="en-ID" sz="2000" b="0" i="0" dirty="0" err="1">
                <a:solidFill>
                  <a:srgbClr val="FF0000"/>
                </a:solidFill>
                <a:effectLst/>
                <a:latin typeface="Times New Roman" panose="02020603050405020304" pitchFamily="18" charset="0"/>
                <a:cs typeface="Times New Roman" panose="02020603050405020304" pitchFamily="18" charset="0"/>
              </a:rPr>
              <a:t>ernikahan</a:t>
            </a:r>
            <a:r>
              <a:rPr lang="en-ID" sz="2000" b="0" i="0" dirty="0">
                <a:solidFill>
                  <a:srgbClr val="FF0000"/>
                </a:solidFill>
                <a:effectLst/>
                <a:latin typeface="Times New Roman" panose="02020603050405020304" pitchFamily="18" charset="0"/>
                <a:cs typeface="Times New Roman" panose="02020603050405020304" pitchFamily="18" charset="0"/>
              </a:rPr>
              <a:t> </a:t>
            </a:r>
            <a:r>
              <a:rPr lang="id-ID" sz="2000" b="0" i="0" dirty="0">
                <a:solidFill>
                  <a:srgbClr val="FF0000"/>
                </a:solidFill>
                <a:effectLst/>
                <a:latin typeface="Times New Roman" panose="02020603050405020304" pitchFamily="18" charset="0"/>
                <a:cs typeface="Times New Roman" panose="02020603050405020304" pitchFamily="18" charset="0"/>
              </a:rPr>
              <a:t>Muallal</a:t>
            </a:r>
            <a:r>
              <a:rPr lang="en-ID" sz="2000" b="0" i="0" dirty="0">
                <a:solidFill>
                  <a:srgbClr val="FF0000"/>
                </a:solidFill>
                <a:effectLst/>
                <a:latin typeface="Times New Roman" panose="02020603050405020304" pitchFamily="18" charset="0"/>
                <a:cs typeface="Times New Roman" panose="02020603050405020304" pitchFamily="18" charset="0"/>
              </a:rPr>
              <a:t>, </a:t>
            </a:r>
            <a:r>
              <a:rPr lang="id-ID" sz="2000" b="0" i="0" dirty="0">
                <a:solidFill>
                  <a:srgbClr val="FF0000"/>
                </a:solidFill>
                <a:effectLst/>
                <a:latin typeface="Times New Roman" panose="02020603050405020304" pitchFamily="18" charset="0"/>
                <a:cs typeface="Times New Roman" panose="02020603050405020304" pitchFamily="18" charset="0"/>
              </a:rPr>
              <a:t>(sudah talak 3)</a:t>
            </a:r>
          </a:p>
          <a:p>
            <a:pPr marL="457200" indent="-457200">
              <a:buAutoNum type="arabicParenBoth"/>
            </a:pPr>
            <a:r>
              <a:rPr lang="id-ID" sz="2000" dirty="0">
                <a:solidFill>
                  <a:srgbClr val="FF0000"/>
                </a:solidFill>
                <a:latin typeface="Times New Roman" panose="02020603050405020304" pitchFamily="18" charset="0"/>
                <a:cs typeface="Times New Roman" panose="02020603050405020304" pitchFamily="18" charset="0"/>
              </a:rPr>
              <a:t>P</a:t>
            </a:r>
            <a:r>
              <a:rPr lang="en-ID" sz="2000" b="0" i="0" dirty="0" err="1">
                <a:solidFill>
                  <a:srgbClr val="FF0000"/>
                </a:solidFill>
                <a:effectLst/>
                <a:latin typeface="Times New Roman" panose="02020603050405020304" pitchFamily="18" charset="0"/>
                <a:cs typeface="Times New Roman" panose="02020603050405020304" pitchFamily="18" charset="0"/>
              </a:rPr>
              <a:t>ernikahan</a:t>
            </a:r>
            <a:r>
              <a:rPr lang="en-ID" sz="2000" b="0" i="0" dirty="0">
                <a:solidFill>
                  <a:srgbClr val="FF0000"/>
                </a:solidFill>
                <a:effectLst/>
                <a:latin typeface="Times New Roman" panose="02020603050405020304" pitchFamily="18" charset="0"/>
                <a:cs typeface="Times New Roman" panose="02020603050405020304" pitchFamily="18" charset="0"/>
              </a:rPr>
              <a:t> </a:t>
            </a:r>
            <a:r>
              <a:rPr lang="id-ID" sz="2000" b="0" i="0" dirty="0">
                <a:solidFill>
                  <a:srgbClr val="FF0000"/>
                </a:solidFill>
                <a:effectLst/>
                <a:latin typeface="Times New Roman" panose="02020603050405020304" pitchFamily="18" charset="0"/>
                <a:cs typeface="Times New Roman" panose="02020603050405020304" pitchFamily="18" charset="0"/>
              </a:rPr>
              <a:t>Muth’ah</a:t>
            </a:r>
            <a:r>
              <a:rPr lang="en-ID" sz="2000" b="0" i="0" dirty="0">
                <a:solidFill>
                  <a:srgbClr val="FF0000"/>
                </a:solidFill>
                <a:effectLst/>
                <a:latin typeface="Times New Roman" panose="02020603050405020304" pitchFamily="18" charset="0"/>
                <a:cs typeface="Times New Roman" panose="02020603050405020304" pitchFamily="18" charset="0"/>
              </a:rPr>
              <a:t>,</a:t>
            </a:r>
            <a:endParaRPr lang="id-ID" sz="2000" b="0" i="0" dirty="0">
              <a:solidFill>
                <a:srgbClr val="FF0000"/>
              </a:solidFill>
              <a:effectLst/>
              <a:latin typeface="Times New Roman" panose="02020603050405020304" pitchFamily="18" charset="0"/>
              <a:cs typeface="Times New Roman" panose="02020603050405020304" pitchFamily="18" charset="0"/>
            </a:endParaRPr>
          </a:p>
          <a:p>
            <a:pPr marL="457200" indent="-457200">
              <a:buAutoNum type="arabicParenBoth"/>
            </a:pPr>
            <a:r>
              <a:rPr lang="id-ID" sz="2000" dirty="0">
                <a:solidFill>
                  <a:srgbClr val="FF0000"/>
                </a:solidFill>
                <a:latin typeface="Times New Roman" panose="02020603050405020304" pitchFamily="18" charset="0"/>
                <a:cs typeface="Times New Roman" panose="02020603050405020304" pitchFamily="18" charset="0"/>
              </a:rPr>
              <a:t>P</a:t>
            </a:r>
            <a:r>
              <a:rPr lang="en-ID" sz="2000" b="0" i="0" dirty="0" err="1">
                <a:solidFill>
                  <a:srgbClr val="FF0000"/>
                </a:solidFill>
                <a:effectLst/>
                <a:latin typeface="Times New Roman" panose="02020603050405020304" pitchFamily="18" charset="0"/>
                <a:cs typeface="Times New Roman" panose="02020603050405020304" pitchFamily="18" charset="0"/>
              </a:rPr>
              <a:t>ernikahan</a:t>
            </a:r>
            <a:r>
              <a:rPr lang="en-ID" sz="2000" b="0" i="0" dirty="0">
                <a:solidFill>
                  <a:srgbClr val="FF0000"/>
                </a:solidFill>
                <a:effectLst/>
                <a:latin typeface="Times New Roman" panose="02020603050405020304" pitchFamily="18" charset="0"/>
                <a:cs typeface="Times New Roman" panose="02020603050405020304" pitchFamily="18" charset="0"/>
              </a:rPr>
              <a:t> </a:t>
            </a:r>
            <a:r>
              <a:rPr lang="id-ID" sz="2000" dirty="0">
                <a:solidFill>
                  <a:srgbClr val="FF0000"/>
                </a:solidFill>
                <a:latin typeface="Times New Roman" panose="02020603050405020304" pitchFamily="18" charset="0"/>
                <a:cs typeface="Times New Roman" panose="02020603050405020304" pitchFamily="18" charset="0"/>
              </a:rPr>
              <a:t>Atas nama orang lain</a:t>
            </a:r>
            <a:endParaRPr lang="en-ID" sz="2000" dirty="0">
              <a:solidFill>
                <a:srgbClr val="FF0000"/>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369C38A-E217-A44D-BA50-7410EA815DC1}"/>
              </a:ext>
            </a:extLst>
          </p:cNvPr>
          <p:cNvSpPr txBox="1"/>
          <p:nvPr/>
        </p:nvSpPr>
        <p:spPr>
          <a:xfrm>
            <a:off x="1115616" y="1054900"/>
            <a:ext cx="7056784" cy="2554545"/>
          </a:xfrm>
          <a:prstGeom prst="rect">
            <a:avLst/>
          </a:prstGeom>
          <a:noFill/>
        </p:spPr>
        <p:txBody>
          <a:bodyPr wrap="square">
            <a:spAutoFit/>
          </a:bodyPr>
          <a:lstStyle/>
          <a:p>
            <a:r>
              <a:rPr lang="id-ID" sz="2000" b="1" dirty="0">
                <a:solidFill>
                  <a:srgbClr val="0070C0"/>
                </a:solidFill>
                <a:latin typeface="Times New Roman" panose="02020603050405020304" pitchFamily="18" charset="0"/>
                <a:cs typeface="Times New Roman" panose="02020603050405020304" pitchFamily="18" charset="0"/>
              </a:rPr>
              <a:t>D. Bentuk pernik</a:t>
            </a:r>
            <a:r>
              <a:rPr lang="id-ID" sz="2000" b="1" i="0" dirty="0">
                <a:solidFill>
                  <a:srgbClr val="0070C0"/>
                </a:solidFill>
                <a:effectLst/>
                <a:latin typeface="Times New Roman" panose="02020603050405020304" pitchFamily="18" charset="0"/>
                <a:cs typeface="Times New Roman" panose="02020603050405020304" pitchFamily="18" charset="0"/>
              </a:rPr>
              <a:t>ah zaman jahiliyah </a:t>
            </a:r>
          </a:p>
          <a:p>
            <a:r>
              <a:rPr lang="id-ID" sz="2000" dirty="0">
                <a:solidFill>
                  <a:srgbClr val="0070C0"/>
                </a:solidFill>
                <a:latin typeface="Times New Roman" panose="02020603050405020304" pitchFamily="18" charset="0"/>
                <a:cs typeface="Times New Roman" panose="02020603050405020304" pitchFamily="18" charset="0"/>
              </a:rPr>
              <a:t>Diantara bentuk-bentuk nikah antara lain :</a:t>
            </a:r>
          </a:p>
          <a:p>
            <a:pPr marL="457200" indent="-457200">
              <a:buAutoNum type="arabicParenBoth"/>
            </a:pPr>
            <a:r>
              <a:rPr lang="en-ID" sz="2000" b="0" i="0" dirty="0" err="1">
                <a:solidFill>
                  <a:srgbClr val="0070C0"/>
                </a:solidFill>
                <a:effectLst/>
                <a:latin typeface="Times New Roman" panose="02020603050405020304" pitchFamily="18" charset="0"/>
                <a:cs typeface="Times New Roman" panose="02020603050405020304" pitchFamily="18" charset="0"/>
              </a:rPr>
              <a:t>pernikahan</a:t>
            </a:r>
            <a:r>
              <a:rPr lang="en-ID" sz="2000" b="0" i="0" dirty="0">
                <a:solidFill>
                  <a:srgbClr val="0070C0"/>
                </a:solidFill>
                <a:effectLst/>
                <a:latin typeface="Times New Roman" panose="02020603050405020304" pitchFamily="18" charset="0"/>
                <a:cs typeface="Times New Roman" panose="02020603050405020304" pitchFamily="18" charset="0"/>
              </a:rPr>
              <a:t> al-</a:t>
            </a:r>
            <a:r>
              <a:rPr lang="en-ID" sz="2000" b="0" i="0" dirty="0" err="1">
                <a:solidFill>
                  <a:srgbClr val="0070C0"/>
                </a:solidFill>
                <a:effectLst/>
                <a:latin typeface="Times New Roman" panose="02020603050405020304" pitchFamily="18" charset="0"/>
                <a:cs typeface="Times New Roman" panose="02020603050405020304" pitchFamily="18" charset="0"/>
              </a:rPr>
              <a:t>wilâdah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id-ID" sz="2000" b="0" i="0" dirty="0">
                <a:solidFill>
                  <a:srgbClr val="0070C0"/>
                </a:solidFill>
                <a:effectLst/>
                <a:latin typeface="Times New Roman" panose="02020603050405020304" pitchFamily="18" charset="0"/>
                <a:cs typeface="Times New Roman" panose="02020603050405020304" pitchFamily="18" charset="0"/>
              </a:rPr>
              <a:t>diperbolehkan</a:t>
            </a:r>
          </a:p>
          <a:p>
            <a:pPr marL="457200" indent="-457200">
              <a:buAutoNum type="arabicParenBoth"/>
            </a:pPr>
            <a:r>
              <a:rPr lang="id-ID" sz="2000" dirty="0">
                <a:solidFill>
                  <a:srgbClr val="0070C0"/>
                </a:solidFill>
                <a:latin typeface="Times New Roman" panose="02020603050405020304" pitchFamily="18" charset="0"/>
                <a:cs typeface="Times New Roman" panose="02020603050405020304" pitchFamily="18" charset="0"/>
              </a:rPr>
              <a:t>P</a:t>
            </a:r>
            <a:r>
              <a:rPr lang="en-ID" sz="2000" b="0" i="0" dirty="0" err="1">
                <a:solidFill>
                  <a:srgbClr val="0070C0"/>
                </a:solidFill>
                <a:effectLst/>
                <a:latin typeface="Times New Roman" panose="02020603050405020304" pitchFamily="18" charset="0"/>
                <a:cs typeface="Times New Roman" panose="02020603050405020304" pitchFamily="18" charset="0"/>
              </a:rPr>
              <a:t>ernikahan</a:t>
            </a:r>
            <a:r>
              <a:rPr lang="en-ID" sz="2000" b="0" i="0" dirty="0">
                <a:solidFill>
                  <a:srgbClr val="0070C0"/>
                </a:solidFill>
                <a:effectLst/>
                <a:latin typeface="Times New Roman" panose="02020603050405020304" pitchFamily="18" charset="0"/>
                <a:cs typeface="Times New Roman" panose="02020603050405020304" pitchFamily="18" charset="0"/>
              </a:rPr>
              <a:t> al-</a:t>
            </a:r>
            <a:r>
              <a:rPr lang="en-ID" sz="2000" b="0" i="0" dirty="0" err="1">
                <a:solidFill>
                  <a:srgbClr val="0070C0"/>
                </a:solidFill>
                <a:effectLst/>
                <a:latin typeface="Times New Roman" panose="02020603050405020304" pitchFamily="18" charset="0"/>
                <a:cs typeface="Times New Roman" panose="02020603050405020304" pitchFamily="18" charset="0"/>
              </a:rPr>
              <a:t>istibdhâ</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id-ID" sz="2000" b="0" i="0" dirty="0">
                <a:solidFill>
                  <a:srgbClr val="0070C0"/>
                </a:solidFill>
                <a:effectLst/>
                <a:latin typeface="Times New Roman" panose="02020603050405020304" pitchFamily="18" charset="0"/>
                <a:cs typeface="Times New Roman" panose="02020603050405020304" pitchFamily="18" charset="0"/>
              </a:rPr>
              <a:t>(menginginkan keturunan luhur, mulia)</a:t>
            </a:r>
          </a:p>
          <a:p>
            <a:pPr marL="457200" indent="-457200">
              <a:buAutoNum type="arabicParenBoth"/>
            </a:pPr>
            <a:r>
              <a:rPr lang="id-ID" sz="2000" dirty="0">
                <a:solidFill>
                  <a:srgbClr val="0070C0"/>
                </a:solidFill>
                <a:latin typeface="Times New Roman" panose="02020603050405020304" pitchFamily="18" charset="0"/>
                <a:cs typeface="Times New Roman" panose="02020603050405020304" pitchFamily="18" charset="0"/>
              </a:rPr>
              <a:t>P</a:t>
            </a:r>
            <a:r>
              <a:rPr lang="en-ID" sz="2000" b="0" i="0" dirty="0" err="1">
                <a:solidFill>
                  <a:srgbClr val="0070C0"/>
                </a:solidFill>
                <a:effectLst/>
                <a:latin typeface="Times New Roman" panose="02020603050405020304" pitchFamily="18" charset="0"/>
                <a:cs typeface="Times New Roman" panose="02020603050405020304" pitchFamily="18" charset="0"/>
              </a:rPr>
              <a:t>ernikahan</a:t>
            </a:r>
            <a:r>
              <a:rPr lang="en-ID" sz="2000" b="0" i="0" dirty="0">
                <a:solidFill>
                  <a:srgbClr val="0070C0"/>
                </a:solidFill>
                <a:effectLst/>
                <a:latin typeface="Times New Roman" panose="02020603050405020304" pitchFamily="18" charset="0"/>
                <a:cs typeface="Times New Roman" panose="02020603050405020304" pitchFamily="18" charset="0"/>
              </a:rPr>
              <a:t> al-</a:t>
            </a:r>
            <a:r>
              <a:rPr lang="en-ID" sz="2000" b="0" i="0" dirty="0" err="1">
                <a:solidFill>
                  <a:srgbClr val="0070C0"/>
                </a:solidFill>
                <a:effectLst/>
                <a:latin typeface="Times New Roman" panose="02020603050405020304" pitchFamily="18" charset="0"/>
                <a:cs typeface="Times New Roman" panose="02020603050405020304" pitchFamily="18" charset="0"/>
              </a:rPr>
              <a:t>rahth</a:t>
            </a:r>
            <a:r>
              <a:rPr lang="en-ID" sz="2000" b="0" i="0" dirty="0">
                <a:solidFill>
                  <a:srgbClr val="0070C0"/>
                </a:solidFill>
                <a:effectLst/>
                <a:latin typeface="Times New Roman" panose="02020603050405020304" pitchFamily="18" charset="0"/>
                <a:cs typeface="Times New Roman" panose="02020603050405020304" pitchFamily="18" charset="0"/>
              </a:rPr>
              <a:t>,</a:t>
            </a:r>
            <a:r>
              <a:rPr lang="id-ID" sz="2000" b="0" i="0" dirty="0">
                <a:solidFill>
                  <a:srgbClr val="0070C0"/>
                </a:solidFill>
                <a:effectLst/>
                <a:latin typeface="Times New Roman" panose="02020603050405020304" pitchFamily="18" charset="0"/>
                <a:cs typeface="Times New Roman" panose="02020603050405020304" pitchFamily="18" charset="0"/>
              </a:rPr>
              <a:t> (satu wanita dikawinin ramai2)</a:t>
            </a:r>
          </a:p>
          <a:p>
            <a:pPr marL="457200" indent="-457200">
              <a:buAutoNum type="arabicParenBoth"/>
            </a:pPr>
            <a:r>
              <a:rPr lang="id-ID" sz="2000" dirty="0">
                <a:solidFill>
                  <a:srgbClr val="0070C0"/>
                </a:solidFill>
                <a:latin typeface="Times New Roman" panose="02020603050405020304" pitchFamily="18" charset="0"/>
                <a:cs typeface="Times New Roman" panose="02020603050405020304" pitchFamily="18" charset="0"/>
              </a:rPr>
              <a:t>P</a:t>
            </a:r>
            <a:r>
              <a:rPr lang="en-ID" sz="2000" b="0" i="0" dirty="0" err="1">
                <a:solidFill>
                  <a:srgbClr val="0070C0"/>
                </a:solidFill>
                <a:effectLst/>
                <a:latin typeface="Times New Roman" panose="02020603050405020304" pitchFamily="18" charset="0"/>
                <a:cs typeface="Times New Roman" panose="02020603050405020304" pitchFamily="18" charset="0"/>
              </a:rPr>
              <a:t>ernikahan</a:t>
            </a:r>
            <a:r>
              <a:rPr lang="en-ID" sz="2000" b="0" i="0" dirty="0">
                <a:solidFill>
                  <a:srgbClr val="0070C0"/>
                </a:solidFill>
                <a:effectLst/>
                <a:latin typeface="Times New Roman" panose="02020603050405020304" pitchFamily="18" charset="0"/>
                <a:cs typeface="Times New Roman" panose="02020603050405020304" pitchFamily="18" charset="0"/>
              </a:rPr>
              <a:t> al-</a:t>
            </a:r>
            <a:r>
              <a:rPr lang="en-ID" sz="2000" b="0" i="0" dirty="0" err="1">
                <a:solidFill>
                  <a:srgbClr val="0070C0"/>
                </a:solidFill>
                <a:effectLst/>
                <a:latin typeface="Times New Roman" panose="02020603050405020304" pitchFamily="18" charset="0"/>
                <a:cs typeface="Times New Roman" panose="02020603050405020304" pitchFamily="18" charset="0"/>
              </a:rPr>
              <a:t>râyah</a:t>
            </a:r>
            <a:r>
              <a:rPr lang="id-ID" sz="2000" b="0" i="0" dirty="0">
                <a:solidFill>
                  <a:srgbClr val="0070C0"/>
                </a:solidFill>
                <a:effectLst/>
                <a:latin typeface="Times New Roman" panose="02020603050405020304" pitchFamily="18" charset="0"/>
                <a:cs typeface="Times New Roman" panose="02020603050405020304" pitchFamily="18" charset="0"/>
              </a:rPr>
              <a:t> (wanita sundal dengan memasang Bendera agar laki2 datang).</a:t>
            </a:r>
            <a:endParaRPr lang="en-ID"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1196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Kumpulan Background Undangan Pernikahan PNG / JPG Kosong">
            <a:extLst>
              <a:ext uri="{FF2B5EF4-FFF2-40B4-BE49-F238E27FC236}">
                <a16:creationId xmlns:a16="http://schemas.microsoft.com/office/drawing/2014/main" id="{45F61DFD-0359-6F3E-1229-9757F11CFB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17140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30DE8A55-7EA4-6595-9D87-20A934E5CF70}"/>
              </a:ext>
            </a:extLst>
          </p:cNvPr>
          <p:cNvSpPr txBox="1"/>
          <p:nvPr/>
        </p:nvSpPr>
        <p:spPr>
          <a:xfrm>
            <a:off x="755576" y="476673"/>
            <a:ext cx="7848872" cy="6001643"/>
          </a:xfrm>
          <a:prstGeom prst="rect">
            <a:avLst/>
          </a:prstGeom>
          <a:noFill/>
        </p:spPr>
        <p:txBody>
          <a:bodyPr wrap="square">
            <a:spAutoFit/>
          </a:bodyPr>
          <a:lstStyle/>
          <a:p>
            <a:r>
              <a:rPr lang="id-ID" sz="2400" b="1" i="1" dirty="0">
                <a:solidFill>
                  <a:srgbClr val="0070C0"/>
                </a:solidFill>
                <a:effectLst/>
                <a:latin typeface="Times New Roman" panose="02020603050405020304" pitchFamily="18" charset="0"/>
                <a:cs typeface="Times New Roman" panose="02020603050405020304" pitchFamily="18" charset="0"/>
              </a:rPr>
              <a:t>Dalil Al-Quran Terkait Pernikahan</a:t>
            </a:r>
          </a:p>
          <a:p>
            <a:endParaRPr lang="id-ID" sz="2400" b="1" i="1" dirty="0">
              <a:solidFill>
                <a:srgbClr val="0070C0"/>
              </a:solidFill>
              <a:effectLst/>
              <a:latin typeface="Times New Roman" panose="02020603050405020304" pitchFamily="18" charset="0"/>
              <a:cs typeface="Times New Roman" panose="02020603050405020304" pitchFamily="18" charset="0"/>
            </a:endParaRPr>
          </a:p>
          <a:p>
            <a:r>
              <a:rPr lang="id-ID" sz="2400" b="0" i="0" dirty="0">
                <a:solidFill>
                  <a:srgbClr val="0070C0"/>
                </a:solidFill>
                <a:effectLst/>
                <a:latin typeface="Times New Roman" panose="02020603050405020304" pitchFamily="18" charset="0"/>
                <a:cs typeface="Times New Roman" panose="02020603050405020304" pitchFamily="18" charset="0"/>
              </a:rPr>
              <a:t>1. </a:t>
            </a:r>
            <a:r>
              <a:rPr lang="en-ID" sz="2400" b="0" i="0" dirty="0" err="1">
                <a:solidFill>
                  <a:srgbClr val="0070C0"/>
                </a:solidFill>
                <a:effectLst/>
                <a:latin typeface="Times New Roman" panose="02020603050405020304" pitchFamily="18" charset="0"/>
                <a:cs typeface="Times New Roman" panose="02020603050405020304" pitchFamily="18" charset="0"/>
              </a:rPr>
              <a:t>Dalil</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Pernikahan</a:t>
            </a:r>
            <a:r>
              <a:rPr lang="en-ID" sz="2400" b="0" i="0" dirty="0">
                <a:solidFill>
                  <a:srgbClr val="0070C0"/>
                </a:solidFill>
                <a:effectLst/>
                <a:latin typeface="Times New Roman" panose="02020603050405020304" pitchFamily="18" charset="0"/>
                <a:cs typeface="Times New Roman" panose="02020603050405020304" pitchFamily="18" charset="0"/>
              </a:rPr>
              <a:t> di QS. An </a:t>
            </a:r>
            <a:r>
              <a:rPr lang="en-ID" sz="2400" b="0" i="0" dirty="0" err="1">
                <a:solidFill>
                  <a:srgbClr val="0070C0"/>
                </a:solidFill>
                <a:effectLst/>
                <a:latin typeface="Times New Roman" panose="02020603050405020304" pitchFamily="18" charset="0"/>
                <a:cs typeface="Times New Roman" panose="02020603050405020304" pitchFamily="18" charset="0"/>
              </a:rPr>
              <a:t>Nisaa</a:t>
            </a:r>
            <a:r>
              <a:rPr lang="en-ID" sz="2400" b="0" i="0" dirty="0">
                <a:solidFill>
                  <a:srgbClr val="0070C0"/>
                </a:solidFill>
                <a:effectLst/>
                <a:latin typeface="Times New Roman" panose="02020603050405020304" pitchFamily="18" charset="0"/>
                <a:cs typeface="Times New Roman" panose="02020603050405020304" pitchFamily="18" charset="0"/>
              </a:rPr>
              <a:t> (4):</a:t>
            </a:r>
            <a:r>
              <a:rPr lang="id-ID" sz="2400" b="0" i="0" dirty="0">
                <a:solidFill>
                  <a:srgbClr val="0070C0"/>
                </a:solidFill>
                <a:effectLst/>
                <a:latin typeface="Times New Roman" panose="02020603050405020304" pitchFamily="18" charset="0"/>
                <a:cs typeface="Times New Roman" panose="02020603050405020304" pitchFamily="18" charset="0"/>
              </a:rPr>
              <a:t>3</a:t>
            </a:r>
          </a:p>
          <a:p>
            <a:r>
              <a:rPr lang="en-ID" sz="2400" b="0" i="0" dirty="0">
                <a:solidFill>
                  <a:srgbClr val="0070C0"/>
                </a:solidFill>
                <a:effectLst/>
                <a:latin typeface="Times New Roman" panose="02020603050405020304" pitchFamily="18" charset="0"/>
                <a:cs typeface="Times New Roman" panose="02020603050405020304" pitchFamily="18" charset="0"/>
              </a:rPr>
              <a:t>QS. Ar. </a:t>
            </a:r>
            <a:r>
              <a:rPr lang="en-ID" sz="2400" b="0" i="0" dirty="0" err="1">
                <a:solidFill>
                  <a:srgbClr val="0070C0"/>
                </a:solidFill>
                <a:effectLst/>
                <a:latin typeface="Times New Roman" panose="02020603050405020304" pitchFamily="18" charset="0"/>
                <a:cs typeface="Times New Roman" panose="02020603050405020304" pitchFamily="18" charset="0"/>
              </a:rPr>
              <a:t>Ruum</a:t>
            </a:r>
            <a:r>
              <a:rPr lang="en-ID" sz="2400" b="0" i="0" dirty="0">
                <a:solidFill>
                  <a:srgbClr val="0070C0"/>
                </a:solidFill>
                <a:effectLst/>
                <a:latin typeface="Times New Roman" panose="02020603050405020304" pitchFamily="18" charset="0"/>
                <a:cs typeface="Times New Roman" panose="02020603050405020304" pitchFamily="18" charset="0"/>
              </a:rPr>
              <a:t> (30):21</a:t>
            </a:r>
            <a:endParaRPr lang="id-ID" sz="2400" b="0" i="0" dirty="0">
              <a:solidFill>
                <a:srgbClr val="0070C0"/>
              </a:solidFill>
              <a:effectLst/>
              <a:latin typeface="Times New Roman" panose="02020603050405020304" pitchFamily="18" charset="0"/>
              <a:cs typeface="Times New Roman" panose="02020603050405020304" pitchFamily="18" charset="0"/>
            </a:endParaRPr>
          </a:p>
          <a:p>
            <a:r>
              <a:rPr lang="en-ID" sz="2400" b="0" i="0" dirty="0">
                <a:solidFill>
                  <a:srgbClr val="0070C0"/>
                </a:solidFill>
                <a:effectLst/>
                <a:latin typeface="Times New Roman" panose="02020603050405020304" pitchFamily="18" charset="0"/>
                <a:cs typeface="Times New Roman" panose="02020603050405020304" pitchFamily="18" charset="0"/>
              </a:rPr>
              <a:t>2. </a:t>
            </a:r>
            <a:r>
              <a:rPr lang="en-ID" sz="2400" b="0" i="0" dirty="0" err="1">
                <a:solidFill>
                  <a:srgbClr val="0070C0"/>
                </a:solidFill>
                <a:effectLst/>
                <a:latin typeface="Times New Roman" panose="02020603050405020304" pitchFamily="18" charset="0"/>
                <a:cs typeface="Times New Roman" panose="02020603050405020304" pitchFamily="18" charset="0"/>
              </a:rPr>
              <a:t>Dalil</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Menikah</a:t>
            </a:r>
            <a:r>
              <a:rPr lang="en-ID" sz="2400" b="0" i="0" dirty="0">
                <a:solidFill>
                  <a:srgbClr val="0070C0"/>
                </a:solidFill>
                <a:effectLst/>
                <a:latin typeface="Times New Roman" panose="02020603050405020304" pitchFamily="18" charset="0"/>
                <a:cs typeface="Times New Roman" panose="02020603050405020304" pitchFamily="18" charset="0"/>
              </a:rPr>
              <a:t> di QS. </a:t>
            </a:r>
            <a:r>
              <a:rPr lang="en-ID" sz="2400" b="0" i="0" dirty="0" err="1">
                <a:solidFill>
                  <a:srgbClr val="0070C0"/>
                </a:solidFill>
                <a:effectLst/>
                <a:latin typeface="Times New Roman" panose="02020603050405020304" pitchFamily="18" charset="0"/>
                <a:cs typeface="Times New Roman" panose="02020603050405020304" pitchFamily="18" charset="0"/>
              </a:rPr>
              <a:t>Adz</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Dzariyaat</a:t>
            </a:r>
            <a:r>
              <a:rPr lang="en-ID" sz="2400" b="0" i="0" dirty="0">
                <a:solidFill>
                  <a:srgbClr val="0070C0"/>
                </a:solidFill>
                <a:effectLst/>
                <a:latin typeface="Times New Roman" panose="02020603050405020304" pitchFamily="18" charset="0"/>
                <a:cs typeface="Times New Roman" panose="02020603050405020304" pitchFamily="18" charset="0"/>
              </a:rPr>
              <a:t> (51):49</a:t>
            </a:r>
            <a:endParaRPr lang="id-ID" sz="2400" b="0" i="0" dirty="0">
              <a:solidFill>
                <a:srgbClr val="0070C0"/>
              </a:solidFill>
              <a:effectLst/>
              <a:latin typeface="Times New Roman" panose="02020603050405020304" pitchFamily="18" charset="0"/>
              <a:cs typeface="Times New Roman" panose="02020603050405020304" pitchFamily="18" charset="0"/>
            </a:endParaRPr>
          </a:p>
          <a:p>
            <a:r>
              <a:rPr lang="en-ID" sz="2400" b="0" i="0" dirty="0">
                <a:solidFill>
                  <a:srgbClr val="0070C0"/>
                </a:solidFill>
                <a:effectLst/>
                <a:latin typeface="Times New Roman" panose="02020603050405020304" pitchFamily="18" charset="0"/>
                <a:cs typeface="Times New Roman" panose="02020603050405020304" pitchFamily="18" charset="0"/>
              </a:rPr>
              <a:t>3. Ayat Al Quran </a:t>
            </a:r>
            <a:r>
              <a:rPr lang="en-ID" sz="2400" b="0" i="0" dirty="0" err="1">
                <a:solidFill>
                  <a:srgbClr val="0070C0"/>
                </a:solidFill>
                <a:effectLst/>
                <a:latin typeface="Times New Roman" panose="02020603050405020304" pitchFamily="18" charset="0"/>
                <a:cs typeface="Times New Roman" panose="02020603050405020304" pitchFamily="18" charset="0"/>
              </a:rPr>
              <a:t>tentang</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Pernikahan</a:t>
            </a:r>
            <a:r>
              <a:rPr lang="en-ID" sz="2400" b="0" i="0" dirty="0">
                <a:solidFill>
                  <a:srgbClr val="0070C0"/>
                </a:solidFill>
                <a:effectLst/>
                <a:latin typeface="Times New Roman" panose="02020603050405020304" pitchFamily="18" charset="0"/>
                <a:cs typeface="Times New Roman" panose="02020603050405020304" pitchFamily="18" charset="0"/>
              </a:rPr>
              <a:t> di QS. Yaa </a:t>
            </a:r>
            <a:r>
              <a:rPr lang="en-ID" sz="2400" b="0" i="0" dirty="0" err="1">
                <a:solidFill>
                  <a:srgbClr val="0070C0"/>
                </a:solidFill>
                <a:effectLst/>
                <a:latin typeface="Times New Roman" panose="02020603050405020304" pitchFamily="18" charset="0"/>
                <a:cs typeface="Times New Roman" panose="02020603050405020304" pitchFamily="18" charset="0"/>
              </a:rPr>
              <a:t>Siin</a:t>
            </a:r>
            <a:r>
              <a:rPr lang="en-ID" sz="2400" b="0" i="0" dirty="0">
                <a:solidFill>
                  <a:srgbClr val="0070C0"/>
                </a:solidFill>
                <a:effectLst/>
                <a:latin typeface="Times New Roman" panose="02020603050405020304" pitchFamily="18" charset="0"/>
                <a:cs typeface="Times New Roman" panose="02020603050405020304" pitchFamily="18" charset="0"/>
              </a:rPr>
              <a:t> (36):36</a:t>
            </a:r>
            <a:br>
              <a:rPr lang="en-ID" sz="2400" dirty="0">
                <a:solidFill>
                  <a:srgbClr val="0070C0"/>
                </a:solidFill>
                <a:latin typeface="Times New Roman" panose="02020603050405020304" pitchFamily="18" charset="0"/>
                <a:cs typeface="Times New Roman" panose="02020603050405020304" pitchFamily="18" charset="0"/>
              </a:rPr>
            </a:br>
            <a:r>
              <a:rPr lang="en-ID" sz="2400" b="0" i="0" dirty="0">
                <a:solidFill>
                  <a:srgbClr val="0070C0"/>
                </a:solidFill>
                <a:effectLst/>
                <a:latin typeface="Times New Roman" panose="02020603050405020304" pitchFamily="18" charset="0"/>
                <a:cs typeface="Times New Roman" panose="02020603050405020304" pitchFamily="18" charset="0"/>
              </a:rPr>
              <a:t>4. Ayat Al Quran </a:t>
            </a:r>
            <a:r>
              <a:rPr lang="en-ID" sz="2400" b="0" i="0" dirty="0" err="1">
                <a:solidFill>
                  <a:srgbClr val="0070C0"/>
                </a:solidFill>
                <a:effectLst/>
                <a:latin typeface="Times New Roman" panose="02020603050405020304" pitchFamily="18" charset="0"/>
                <a:cs typeface="Times New Roman" panose="02020603050405020304" pitchFamily="18" charset="0"/>
              </a:rPr>
              <a:t>tentang</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Menikah</a:t>
            </a:r>
            <a:r>
              <a:rPr lang="en-ID" sz="2400" b="0" i="0" dirty="0">
                <a:solidFill>
                  <a:srgbClr val="0070C0"/>
                </a:solidFill>
                <a:effectLst/>
                <a:latin typeface="Times New Roman" panose="02020603050405020304" pitchFamily="18" charset="0"/>
                <a:cs typeface="Times New Roman" panose="02020603050405020304" pitchFamily="18" charset="0"/>
              </a:rPr>
              <a:t> di QS. An </a:t>
            </a:r>
            <a:r>
              <a:rPr lang="en-ID" sz="2400" b="0" i="0" dirty="0" err="1">
                <a:solidFill>
                  <a:srgbClr val="0070C0"/>
                </a:solidFill>
                <a:effectLst/>
                <a:latin typeface="Times New Roman" panose="02020603050405020304" pitchFamily="18" charset="0"/>
                <a:cs typeface="Times New Roman" panose="02020603050405020304" pitchFamily="18" charset="0"/>
              </a:rPr>
              <a:t>Nahl</a:t>
            </a:r>
            <a:r>
              <a:rPr lang="en-ID" sz="2400" b="0" i="0" dirty="0">
                <a:solidFill>
                  <a:srgbClr val="0070C0"/>
                </a:solidFill>
                <a:effectLst/>
                <a:latin typeface="Times New Roman" panose="02020603050405020304" pitchFamily="18" charset="0"/>
                <a:cs typeface="Times New Roman" panose="02020603050405020304" pitchFamily="18" charset="0"/>
              </a:rPr>
              <a:t> (16): 72</a:t>
            </a:r>
            <a:br>
              <a:rPr lang="en-ID" sz="2400" dirty="0">
                <a:solidFill>
                  <a:srgbClr val="0070C0"/>
                </a:solidFill>
                <a:latin typeface="Times New Roman" panose="02020603050405020304" pitchFamily="18" charset="0"/>
                <a:cs typeface="Times New Roman" panose="02020603050405020304" pitchFamily="18" charset="0"/>
              </a:rPr>
            </a:br>
            <a:r>
              <a:rPr lang="en-ID" sz="2400" b="0" i="0" dirty="0">
                <a:solidFill>
                  <a:srgbClr val="0070C0"/>
                </a:solidFill>
                <a:effectLst/>
                <a:latin typeface="Times New Roman" panose="02020603050405020304" pitchFamily="18" charset="0"/>
                <a:cs typeface="Times New Roman" panose="02020603050405020304" pitchFamily="18" charset="0"/>
              </a:rPr>
              <a:t>5. QS. An </a:t>
            </a:r>
            <a:r>
              <a:rPr lang="en-ID" sz="2400" b="0" i="0" dirty="0" err="1">
                <a:solidFill>
                  <a:srgbClr val="0070C0"/>
                </a:solidFill>
                <a:effectLst/>
                <a:latin typeface="Times New Roman" panose="02020603050405020304" pitchFamily="18" charset="0"/>
                <a:cs typeface="Times New Roman" panose="02020603050405020304" pitchFamily="18" charset="0"/>
              </a:rPr>
              <a:t>Nisaa</a:t>
            </a:r>
            <a:r>
              <a:rPr lang="en-ID" sz="2400" b="0" i="0" dirty="0">
                <a:solidFill>
                  <a:srgbClr val="0070C0"/>
                </a:solidFill>
                <a:effectLst/>
                <a:latin typeface="Times New Roman" panose="02020603050405020304" pitchFamily="18" charset="0"/>
                <a:cs typeface="Times New Roman" panose="02020603050405020304" pitchFamily="18" charset="0"/>
              </a:rPr>
              <a:t> (4):1</a:t>
            </a:r>
            <a:r>
              <a:rPr lang="id-ID" sz="2400" b="0" i="0" dirty="0">
                <a:solidFill>
                  <a:srgbClr val="0070C0"/>
                </a:solidFill>
                <a:effectLst/>
                <a:latin typeface="Times New Roman" panose="02020603050405020304" pitchFamily="18" charset="0"/>
                <a:cs typeface="Times New Roman" panose="02020603050405020304" pitchFamily="18" charset="0"/>
              </a:rPr>
              <a:t>-3</a:t>
            </a:r>
          </a:p>
          <a:p>
            <a:r>
              <a:rPr lang="en-ID" sz="2400" b="0" i="0" dirty="0">
                <a:solidFill>
                  <a:srgbClr val="0070C0"/>
                </a:solidFill>
                <a:effectLst/>
                <a:latin typeface="Times New Roman" panose="02020603050405020304" pitchFamily="18" charset="0"/>
                <a:cs typeface="Times New Roman" panose="02020603050405020304" pitchFamily="18" charset="0"/>
              </a:rPr>
              <a:t>6. Surat An </a:t>
            </a:r>
            <a:r>
              <a:rPr lang="en-ID" sz="2400" b="0" i="0" dirty="0" err="1">
                <a:solidFill>
                  <a:srgbClr val="0070C0"/>
                </a:solidFill>
                <a:effectLst/>
                <a:latin typeface="Times New Roman" panose="02020603050405020304" pitchFamily="18" charset="0"/>
                <a:cs typeface="Times New Roman" panose="02020603050405020304" pitchFamily="18" charset="0"/>
              </a:rPr>
              <a:t>Nuur</a:t>
            </a:r>
            <a:r>
              <a:rPr lang="en-ID" sz="2400" b="0" i="0" dirty="0">
                <a:solidFill>
                  <a:srgbClr val="0070C0"/>
                </a:solidFill>
                <a:effectLst/>
                <a:latin typeface="Times New Roman" panose="02020603050405020304" pitchFamily="18" charset="0"/>
                <a:cs typeface="Times New Roman" panose="02020603050405020304" pitchFamily="18" charset="0"/>
              </a:rPr>
              <a:t> (24):26</a:t>
            </a:r>
            <a:br>
              <a:rPr lang="en-ID" sz="2400" dirty="0">
                <a:solidFill>
                  <a:srgbClr val="0070C0"/>
                </a:solidFill>
                <a:latin typeface="Times New Roman" panose="02020603050405020304" pitchFamily="18" charset="0"/>
                <a:cs typeface="Times New Roman" panose="02020603050405020304" pitchFamily="18" charset="0"/>
              </a:rPr>
            </a:br>
            <a:r>
              <a:rPr lang="en-ID" sz="2400" b="0" i="0" dirty="0">
                <a:solidFill>
                  <a:srgbClr val="0070C0"/>
                </a:solidFill>
                <a:effectLst/>
                <a:latin typeface="Times New Roman" panose="02020603050405020304" pitchFamily="18" charset="0"/>
                <a:cs typeface="Times New Roman" panose="02020603050405020304" pitchFamily="18" charset="0"/>
              </a:rPr>
              <a:t>7. Surah An </a:t>
            </a:r>
            <a:r>
              <a:rPr lang="en-ID" sz="2400" b="0" i="0" dirty="0" err="1">
                <a:solidFill>
                  <a:srgbClr val="0070C0"/>
                </a:solidFill>
                <a:effectLst/>
                <a:latin typeface="Times New Roman" panose="02020603050405020304" pitchFamily="18" charset="0"/>
                <a:cs typeface="Times New Roman" panose="02020603050405020304" pitchFamily="18" charset="0"/>
              </a:rPr>
              <a:t>Nuur</a:t>
            </a:r>
            <a:r>
              <a:rPr lang="en-ID" sz="2400" b="0" i="0" dirty="0">
                <a:solidFill>
                  <a:srgbClr val="0070C0"/>
                </a:solidFill>
                <a:effectLst/>
                <a:latin typeface="Times New Roman" panose="02020603050405020304" pitchFamily="18" charset="0"/>
                <a:cs typeface="Times New Roman" panose="02020603050405020304" pitchFamily="18" charset="0"/>
              </a:rPr>
              <a:t> (24):32</a:t>
            </a:r>
            <a:br>
              <a:rPr lang="en-ID" sz="2400" dirty="0">
                <a:solidFill>
                  <a:srgbClr val="0070C0"/>
                </a:solidFill>
                <a:latin typeface="Times New Roman" panose="02020603050405020304" pitchFamily="18" charset="0"/>
                <a:cs typeface="Times New Roman" panose="02020603050405020304" pitchFamily="18" charset="0"/>
              </a:rPr>
            </a:br>
            <a:r>
              <a:rPr lang="en-ID" sz="2400" b="0" i="0" dirty="0">
                <a:solidFill>
                  <a:srgbClr val="0070C0"/>
                </a:solidFill>
                <a:effectLst/>
                <a:latin typeface="Times New Roman" panose="02020603050405020304" pitchFamily="18" charset="0"/>
                <a:cs typeface="Times New Roman" panose="02020603050405020304" pitchFamily="18" charset="0"/>
              </a:rPr>
              <a:t>8. Surat Al </a:t>
            </a:r>
            <a:r>
              <a:rPr lang="en-ID" sz="2400" b="0" i="0" dirty="0" err="1">
                <a:solidFill>
                  <a:srgbClr val="0070C0"/>
                </a:solidFill>
                <a:effectLst/>
                <a:latin typeface="Times New Roman" panose="02020603050405020304" pitchFamily="18" charset="0"/>
                <a:cs typeface="Times New Roman" panose="02020603050405020304" pitchFamily="18" charset="0"/>
              </a:rPr>
              <a:t>Hujuraat</a:t>
            </a:r>
            <a:r>
              <a:rPr lang="en-ID" sz="2400" b="0" i="0" dirty="0">
                <a:solidFill>
                  <a:srgbClr val="0070C0"/>
                </a:solidFill>
                <a:effectLst/>
                <a:latin typeface="Times New Roman" panose="02020603050405020304" pitchFamily="18" charset="0"/>
                <a:cs typeface="Times New Roman" panose="02020603050405020304" pitchFamily="18" charset="0"/>
              </a:rPr>
              <a:t> (49):13</a:t>
            </a:r>
            <a:endParaRPr lang="id-ID" sz="2400" b="0" i="0" dirty="0">
              <a:solidFill>
                <a:srgbClr val="0070C0"/>
              </a:solidFill>
              <a:effectLst/>
              <a:latin typeface="Times New Roman" panose="02020603050405020304" pitchFamily="18" charset="0"/>
              <a:cs typeface="Times New Roman" panose="02020603050405020304" pitchFamily="18" charset="0"/>
            </a:endParaRPr>
          </a:p>
          <a:p>
            <a:r>
              <a:rPr lang="en-ID" sz="2400" b="0" i="0" dirty="0">
                <a:solidFill>
                  <a:srgbClr val="0070C0"/>
                </a:solidFill>
                <a:effectLst/>
                <a:latin typeface="Times New Roman" panose="02020603050405020304" pitchFamily="18" charset="0"/>
                <a:cs typeface="Times New Roman" panose="02020603050405020304" pitchFamily="18" charset="0"/>
              </a:rPr>
              <a:t>9. QS. </a:t>
            </a:r>
            <a:r>
              <a:rPr lang="en-ID" sz="2400" b="0" i="0" dirty="0" err="1">
                <a:solidFill>
                  <a:srgbClr val="0070C0"/>
                </a:solidFill>
                <a:effectLst/>
                <a:latin typeface="Times New Roman" panose="02020603050405020304" pitchFamily="18" charset="0"/>
                <a:cs typeface="Times New Roman" panose="02020603050405020304" pitchFamily="18" charset="0"/>
              </a:rPr>
              <a:t>Fathir</a:t>
            </a:r>
            <a:r>
              <a:rPr lang="en-ID" sz="2400" b="0" i="0" dirty="0">
                <a:solidFill>
                  <a:srgbClr val="0070C0"/>
                </a:solidFill>
                <a:effectLst/>
                <a:latin typeface="Times New Roman" panose="02020603050405020304" pitchFamily="18" charset="0"/>
                <a:cs typeface="Times New Roman" panose="02020603050405020304" pitchFamily="18" charset="0"/>
              </a:rPr>
              <a:t> (35):11</a:t>
            </a:r>
            <a:br>
              <a:rPr lang="en-ID" sz="2400" dirty="0">
                <a:solidFill>
                  <a:srgbClr val="0070C0"/>
                </a:solidFill>
                <a:latin typeface="Times New Roman" panose="02020603050405020304" pitchFamily="18" charset="0"/>
                <a:cs typeface="Times New Roman" panose="02020603050405020304" pitchFamily="18" charset="0"/>
              </a:rPr>
            </a:br>
            <a:r>
              <a:rPr lang="en-ID" sz="2400" b="0" i="0" dirty="0">
                <a:solidFill>
                  <a:srgbClr val="0070C0"/>
                </a:solidFill>
                <a:effectLst/>
                <a:latin typeface="Times New Roman" panose="02020603050405020304" pitchFamily="18" charset="0"/>
                <a:cs typeface="Times New Roman" panose="02020603050405020304" pitchFamily="18" charset="0"/>
              </a:rPr>
              <a:t>10. QS. </a:t>
            </a:r>
            <a:r>
              <a:rPr lang="en-ID" sz="2400" b="0" i="0" dirty="0" err="1">
                <a:solidFill>
                  <a:srgbClr val="0070C0"/>
                </a:solidFill>
                <a:effectLst/>
                <a:latin typeface="Times New Roman" panose="02020603050405020304" pitchFamily="18" charset="0"/>
                <a:cs typeface="Times New Roman" panose="02020603050405020304" pitchFamily="18" charset="0"/>
              </a:rPr>
              <a:t>Asy</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Syuro</a:t>
            </a:r>
            <a:r>
              <a:rPr lang="en-ID" sz="2400" b="0" i="0" dirty="0">
                <a:solidFill>
                  <a:srgbClr val="0070C0"/>
                </a:solidFill>
                <a:effectLst/>
                <a:latin typeface="Times New Roman" panose="02020603050405020304" pitchFamily="18" charset="0"/>
                <a:cs typeface="Times New Roman" panose="02020603050405020304" pitchFamily="18" charset="0"/>
              </a:rPr>
              <a:t> (42):11</a:t>
            </a:r>
            <a:br>
              <a:rPr lang="en-ID" sz="2400" dirty="0">
                <a:solidFill>
                  <a:srgbClr val="0070C0"/>
                </a:solidFill>
                <a:latin typeface="Times New Roman" panose="02020603050405020304" pitchFamily="18" charset="0"/>
                <a:cs typeface="Times New Roman" panose="02020603050405020304" pitchFamily="18" charset="0"/>
              </a:rPr>
            </a:br>
            <a:br>
              <a:rPr lang="en-ID" sz="2400" dirty="0">
                <a:solidFill>
                  <a:srgbClr val="0070C0"/>
                </a:solidFill>
                <a:latin typeface="Times New Roman" panose="02020603050405020304" pitchFamily="18" charset="0"/>
                <a:cs typeface="Times New Roman" panose="02020603050405020304" pitchFamily="18" charset="0"/>
              </a:rPr>
            </a:br>
            <a:r>
              <a:rPr lang="id-ID" sz="2400" b="1" i="1" dirty="0">
                <a:solidFill>
                  <a:srgbClr val="0070C0"/>
                </a:solidFill>
                <a:effectLst/>
                <a:latin typeface="Times New Roman" panose="02020603050405020304" pitchFamily="18" charset="0"/>
                <a:cs typeface="Times New Roman" panose="02020603050405020304" pitchFamily="18" charset="0"/>
              </a:rPr>
              <a:t>Dalil Al-Quran Terkait Talak dan Rujuk</a:t>
            </a:r>
          </a:p>
          <a:p>
            <a:r>
              <a:rPr lang="en-ID" sz="2400" b="0" i="0" dirty="0" err="1">
                <a:solidFill>
                  <a:srgbClr val="0070C0"/>
                </a:solidFill>
                <a:effectLst/>
                <a:latin typeface="Times New Roman" panose="02020603050405020304" pitchFamily="18" charset="0"/>
                <a:cs typeface="Times New Roman" panose="02020603050405020304" pitchFamily="18" charset="0"/>
              </a:rPr>
              <a:t>Dalil</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en-ID" sz="2400" b="0" i="0" dirty="0" err="1">
                <a:solidFill>
                  <a:srgbClr val="0070C0"/>
                </a:solidFill>
                <a:effectLst/>
                <a:latin typeface="Times New Roman" panose="02020603050405020304" pitchFamily="18" charset="0"/>
                <a:cs typeface="Times New Roman" panose="02020603050405020304" pitchFamily="18" charset="0"/>
              </a:rPr>
              <a:t>Pernikahan</a:t>
            </a:r>
            <a:r>
              <a:rPr lang="en-ID" sz="2400" b="0" i="0" dirty="0">
                <a:solidFill>
                  <a:srgbClr val="0070C0"/>
                </a:solidFill>
                <a:effectLst/>
                <a:latin typeface="Times New Roman" panose="02020603050405020304" pitchFamily="18" charset="0"/>
                <a:cs typeface="Times New Roman" panose="02020603050405020304" pitchFamily="18" charset="0"/>
              </a:rPr>
              <a:t> di QS. </a:t>
            </a:r>
            <a:r>
              <a:rPr lang="id-ID" sz="2400" dirty="0">
                <a:solidFill>
                  <a:srgbClr val="0070C0"/>
                </a:solidFill>
                <a:latin typeface="Times New Roman" panose="02020603050405020304" pitchFamily="18" charset="0"/>
                <a:cs typeface="Times New Roman" panose="02020603050405020304" pitchFamily="18" charset="0"/>
              </a:rPr>
              <a:t>Al-Baqarah</a:t>
            </a:r>
            <a:r>
              <a:rPr lang="en-ID" sz="2400" b="0" i="0" dirty="0">
                <a:solidFill>
                  <a:srgbClr val="0070C0"/>
                </a:solidFill>
                <a:effectLst/>
                <a:latin typeface="Times New Roman" panose="02020603050405020304" pitchFamily="18" charset="0"/>
                <a:cs typeface="Times New Roman" panose="02020603050405020304" pitchFamily="18" charset="0"/>
              </a:rPr>
              <a:t> (</a:t>
            </a:r>
            <a:r>
              <a:rPr lang="id-ID" sz="2400" b="0" i="0" dirty="0">
                <a:solidFill>
                  <a:srgbClr val="0070C0"/>
                </a:solidFill>
                <a:effectLst/>
                <a:latin typeface="Times New Roman" panose="02020603050405020304" pitchFamily="18" charset="0"/>
                <a:cs typeface="Times New Roman" panose="02020603050405020304" pitchFamily="18" charset="0"/>
              </a:rPr>
              <a:t>2</a:t>
            </a:r>
            <a:r>
              <a:rPr lang="en-ID" sz="2400" b="0" i="0" dirty="0">
                <a:solidFill>
                  <a:srgbClr val="0070C0"/>
                </a:solidFill>
                <a:effectLst/>
                <a:latin typeface="Times New Roman" panose="02020603050405020304" pitchFamily="18" charset="0"/>
                <a:cs typeface="Times New Roman" panose="02020603050405020304" pitchFamily="18" charset="0"/>
              </a:rPr>
              <a:t>):</a:t>
            </a:r>
            <a:r>
              <a:rPr lang="id-ID" sz="2400" b="0" i="0" dirty="0">
                <a:solidFill>
                  <a:srgbClr val="0070C0"/>
                </a:solidFill>
                <a:effectLst/>
                <a:latin typeface="Times New Roman" panose="02020603050405020304" pitchFamily="18" charset="0"/>
                <a:cs typeface="Times New Roman" panose="02020603050405020304" pitchFamily="18" charset="0"/>
              </a:rPr>
              <a:t>228 – 237</a:t>
            </a:r>
          </a:p>
        </p:txBody>
      </p:sp>
    </p:spTree>
    <p:extLst>
      <p:ext uri="{BB962C8B-B14F-4D97-AF65-F5344CB8AC3E}">
        <p14:creationId xmlns:p14="http://schemas.microsoft.com/office/powerpoint/2010/main" val="2225530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BA7269-82D4-F8EB-7B9E-84FD64823390}"/>
            </a:ext>
          </a:extLst>
        </p:cNvPr>
        <p:cNvGrpSpPr/>
        <p:nvPr/>
      </p:nvGrpSpPr>
      <p:grpSpPr>
        <a:xfrm>
          <a:off x="0" y="0"/>
          <a:ext cx="0" cy="0"/>
          <a:chOff x="0" y="0"/>
          <a:chExt cx="0" cy="0"/>
        </a:xfrm>
      </p:grpSpPr>
      <p:pic>
        <p:nvPicPr>
          <p:cNvPr id="3" name="Picture 2" descr="Kumpulan Background Undangan Pernikahan PNG / JPG Kosong">
            <a:extLst>
              <a:ext uri="{FF2B5EF4-FFF2-40B4-BE49-F238E27FC236}">
                <a16:creationId xmlns:a16="http://schemas.microsoft.com/office/drawing/2014/main" id="{F16A9400-DC88-5904-7965-FBA12CD9F6D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71B45AA-D700-09DA-7CD0-862FA2AC787D}"/>
              </a:ext>
            </a:extLst>
          </p:cNvPr>
          <p:cNvSpPr txBox="1"/>
          <p:nvPr/>
        </p:nvSpPr>
        <p:spPr>
          <a:xfrm>
            <a:off x="827584" y="1274586"/>
            <a:ext cx="7704856" cy="4524315"/>
          </a:xfrm>
          <a:prstGeom prst="rect">
            <a:avLst/>
          </a:prstGeom>
          <a:noFill/>
        </p:spPr>
        <p:txBody>
          <a:bodyPr wrap="square">
            <a:spAutoFit/>
          </a:bodyPr>
          <a:lstStyle/>
          <a:p>
            <a:pPr algn="just"/>
            <a:r>
              <a:rPr lang="id-ID" sz="2400" b="1" i="1" dirty="0">
                <a:solidFill>
                  <a:srgbClr val="0070C0"/>
                </a:solidFill>
                <a:latin typeface="Times New Roman" panose="02020603050405020304" pitchFamily="18" charset="0"/>
                <a:cs typeface="Times New Roman" panose="02020603050405020304" pitchFamily="18" charset="0"/>
              </a:rPr>
              <a:t>Hadits</a:t>
            </a:r>
            <a:r>
              <a:rPr lang="id-ID" sz="2400" b="1" i="1" dirty="0">
                <a:solidFill>
                  <a:srgbClr val="0070C0"/>
                </a:solidFill>
                <a:effectLst/>
                <a:latin typeface="Times New Roman" panose="02020603050405020304" pitchFamily="18" charset="0"/>
                <a:cs typeface="Times New Roman" panose="02020603050405020304" pitchFamily="18" charset="0"/>
              </a:rPr>
              <a:t> tentang Pernikahan :</a:t>
            </a:r>
          </a:p>
          <a:p>
            <a:pPr marL="457200" indent="-457200" algn="just">
              <a:buAutoNum type="arabicPeriod"/>
            </a:pPr>
            <a:r>
              <a:rPr lang="id-ID" sz="2400" b="0" i="1" dirty="0">
                <a:solidFill>
                  <a:srgbClr val="0070C0"/>
                </a:solidFill>
                <a:effectLst/>
                <a:latin typeface="Times New Roman" panose="02020603050405020304" pitchFamily="18" charset="0"/>
                <a:cs typeface="Times New Roman" panose="02020603050405020304" pitchFamily="18" charset="0"/>
              </a:rPr>
              <a:t>Hadits dari Jabir : </a:t>
            </a:r>
            <a:r>
              <a:rPr lang="en-ID" sz="2400" b="0" i="1" dirty="0">
                <a:solidFill>
                  <a:srgbClr val="0070C0"/>
                </a:solidFill>
                <a:effectLst/>
                <a:latin typeface="Times New Roman" panose="02020603050405020304" pitchFamily="18" charset="0"/>
                <a:cs typeface="Times New Roman" panose="02020603050405020304" pitchFamily="18" charset="0"/>
              </a:rPr>
              <a:t>Wanita </a:t>
            </a:r>
            <a:r>
              <a:rPr lang="en-ID" sz="2400" b="0" i="1" dirty="0" err="1">
                <a:solidFill>
                  <a:srgbClr val="0070C0"/>
                </a:solidFill>
                <a:effectLst/>
                <a:latin typeface="Times New Roman" panose="02020603050405020304" pitchFamily="18" charset="0"/>
                <a:cs typeface="Times New Roman" panose="02020603050405020304" pitchFamily="18" charset="0"/>
              </a:rPr>
              <a:t>itu</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dinikahi</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karena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empat</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hal</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karena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hartanya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karena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keturunannya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karena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kecantikannya</a:t>
            </a:r>
            <a:r>
              <a:rPr lang="en-ID" sz="2400" b="0" i="1" dirty="0">
                <a:solidFill>
                  <a:srgbClr val="0070C0"/>
                </a:solidFill>
                <a:effectLst/>
                <a:latin typeface="Times New Roman" panose="02020603050405020304" pitchFamily="18" charset="0"/>
                <a:cs typeface="Times New Roman" panose="02020603050405020304" pitchFamily="18" charset="0"/>
              </a:rPr>
              <a:t> dan </a:t>
            </a:r>
            <a:r>
              <a:rPr lang="en-ID" sz="2400" b="0" i="1" dirty="0" err="1">
                <a:solidFill>
                  <a:srgbClr val="0070C0"/>
                </a:solidFill>
                <a:effectLst/>
                <a:latin typeface="Times New Roman" panose="02020603050405020304" pitchFamily="18" charset="0"/>
                <a:cs typeface="Times New Roman" panose="02020603050405020304" pitchFamily="18" charset="0"/>
              </a:rPr>
              <a:t>karena</a:t>
            </a:r>
            <a:r>
              <a:rPr lang="id-ID" sz="2400" i="1" dirty="0">
                <a:solidFill>
                  <a:srgbClr val="0070C0"/>
                </a:solidFill>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agamanya</a:t>
            </a:r>
            <a:r>
              <a:rPr lang="en-ID" sz="2400" b="0" i="1" dirty="0">
                <a:solidFill>
                  <a:srgbClr val="0070C0"/>
                </a:solidFill>
                <a:effectLst/>
                <a:latin typeface="Times New Roman" panose="02020603050405020304" pitchFamily="18" charset="0"/>
                <a:cs typeface="Times New Roman" panose="02020603050405020304" pitchFamily="18" charset="0"/>
              </a:rPr>
              <a:t>.</a:t>
            </a:r>
            <a:r>
              <a:rPr lang="id-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Maka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pilihlah</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karena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agamanya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niscaya</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kamu</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akan</a:t>
            </a:r>
            <a:r>
              <a:rPr lang="en-ID" sz="2400" b="0" i="1" dirty="0">
                <a:solidFill>
                  <a:srgbClr val="0070C0"/>
                </a:solidFill>
                <a:effectLst/>
                <a:latin typeface="Times New Roman" panose="02020603050405020304" pitchFamily="18" charset="0"/>
                <a:cs typeface="Times New Roman" panose="02020603050405020304" pitchFamily="18" charset="0"/>
              </a:rPr>
              <a:t> </a:t>
            </a:r>
            <a:r>
              <a:rPr lang="en-ID" sz="2400" b="0" i="1" dirty="0" err="1">
                <a:solidFill>
                  <a:srgbClr val="0070C0"/>
                </a:solidFill>
                <a:effectLst/>
                <a:latin typeface="Times New Roman" panose="02020603050405020304" pitchFamily="18" charset="0"/>
                <a:cs typeface="Times New Roman" panose="02020603050405020304" pitchFamily="18" charset="0"/>
              </a:rPr>
              <a:t>beruntung</a:t>
            </a:r>
            <a:r>
              <a:rPr lang="en-ID" sz="2400" b="0" i="1" dirty="0">
                <a:solidFill>
                  <a:srgbClr val="0070C0"/>
                </a:solidFill>
                <a:effectLst/>
                <a:latin typeface="Times New Roman" panose="02020603050405020304" pitchFamily="18" charset="0"/>
                <a:cs typeface="Times New Roman" panose="02020603050405020304" pitchFamily="18" charset="0"/>
              </a:rPr>
              <a:t>.</a:t>
            </a:r>
            <a:r>
              <a:rPr lang="id-ID" sz="2400" b="0" i="1" dirty="0">
                <a:solidFill>
                  <a:srgbClr val="0070C0"/>
                </a:solidFill>
                <a:effectLst/>
                <a:latin typeface="Times New Roman" panose="02020603050405020304" pitchFamily="18" charset="0"/>
                <a:cs typeface="Times New Roman" panose="02020603050405020304" pitchFamily="18" charset="0"/>
              </a:rPr>
              <a:t> (HR. Muslim dan Tirmidzi)</a:t>
            </a:r>
          </a:p>
          <a:p>
            <a:pPr marL="457200" indent="-457200" algn="just">
              <a:buAutoNum type="arabicPeriod"/>
            </a:pPr>
            <a:r>
              <a:rPr lang="id-ID" sz="2400" i="1" dirty="0">
                <a:solidFill>
                  <a:srgbClr val="0070C0"/>
                </a:solidFill>
                <a:latin typeface="Times New Roman" panose="02020603050405020304" pitchFamily="18" charset="0"/>
                <a:cs typeface="Times New Roman" panose="02020603050405020304" pitchFamily="18" charset="0"/>
              </a:rPr>
              <a:t>Hadits dari Aisyah : Nikahilah olehmu kaum Wanita, maka sesungguhnya mereka akan mendatangkan harta (Rizki) bagi kamu. (HR. Hakim dan Abu Dawud)</a:t>
            </a:r>
          </a:p>
          <a:p>
            <a:pPr marL="457200" indent="-457200" algn="just">
              <a:buAutoNum type="arabicPeriod"/>
            </a:pPr>
            <a:r>
              <a:rPr lang="id-ID" sz="2400" b="0" i="1" dirty="0">
                <a:solidFill>
                  <a:srgbClr val="0070C0"/>
                </a:solidFill>
                <a:effectLst/>
                <a:latin typeface="Times New Roman" panose="02020603050405020304" pitchFamily="18" charset="0"/>
                <a:cs typeface="Times New Roman" panose="02020603050405020304" pitchFamily="18" charset="0"/>
              </a:rPr>
              <a:t>Hadits dari Amr Ibnu As : Dunia itu harta benda, dan sebaik-baik harta benda dunia adalah perempuan shalihah (HR. Muslim).</a:t>
            </a:r>
            <a:endParaRPr lang="en-ID" sz="24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0486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1061F5-FBBA-D854-A75F-4A4395AA7866}"/>
            </a:ext>
          </a:extLst>
        </p:cNvPr>
        <p:cNvGrpSpPr/>
        <p:nvPr/>
      </p:nvGrpSpPr>
      <p:grpSpPr>
        <a:xfrm>
          <a:off x="0" y="0"/>
          <a:ext cx="0" cy="0"/>
          <a:chOff x="0" y="0"/>
          <a:chExt cx="0" cy="0"/>
        </a:xfrm>
      </p:grpSpPr>
      <p:pic>
        <p:nvPicPr>
          <p:cNvPr id="3" name="Picture 2" descr="Kumpulan Background Undangan Pernikahan PNG / JPG Kosong">
            <a:extLst>
              <a:ext uri="{FF2B5EF4-FFF2-40B4-BE49-F238E27FC236}">
                <a16:creationId xmlns:a16="http://schemas.microsoft.com/office/drawing/2014/main" id="{F7419AA0-FAA3-CF3F-CC8E-54439C03D8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FDE3F42B-CCBC-03BB-D0AA-71C549485C6E}"/>
              </a:ext>
            </a:extLst>
          </p:cNvPr>
          <p:cNvSpPr txBox="1"/>
          <p:nvPr/>
        </p:nvSpPr>
        <p:spPr>
          <a:xfrm>
            <a:off x="709100" y="658580"/>
            <a:ext cx="7704856" cy="923330"/>
          </a:xfrm>
          <a:prstGeom prst="rect">
            <a:avLst/>
          </a:prstGeom>
          <a:noFill/>
        </p:spPr>
        <p:txBody>
          <a:bodyPr wrap="square">
            <a:spAutoFit/>
          </a:bodyPr>
          <a:lstStyle/>
          <a:p>
            <a:r>
              <a:rPr lang="en-ID" b="1" i="0" dirty="0" err="1">
                <a:solidFill>
                  <a:srgbClr val="0070C0"/>
                </a:solidFill>
                <a:effectLst/>
                <a:latin typeface="Times New Roman" panose="02020603050405020304" pitchFamily="18" charset="0"/>
                <a:cs typeface="Times New Roman" panose="02020603050405020304" pitchFamily="18" charset="0"/>
              </a:rPr>
              <a:t>Undang</a:t>
            </a:r>
            <a:r>
              <a:rPr lang="en-ID" b="0" i="0" dirty="0" err="1">
                <a:solidFill>
                  <a:srgbClr val="0070C0"/>
                </a:solidFill>
                <a:effectLst/>
                <a:latin typeface="Times New Roman" panose="02020603050405020304" pitchFamily="18" charset="0"/>
                <a:cs typeface="Times New Roman" panose="02020603050405020304" pitchFamily="18" charset="0"/>
              </a:rPr>
              <a:t>-</a:t>
            </a:r>
            <a:r>
              <a:rPr lang="en-ID" b="1" i="0" dirty="0" err="1">
                <a:solidFill>
                  <a:srgbClr val="0070C0"/>
                </a:solidFill>
                <a:effectLst/>
                <a:latin typeface="Times New Roman" panose="02020603050405020304" pitchFamily="18" charset="0"/>
                <a:cs typeface="Times New Roman" panose="02020603050405020304" pitchFamily="18" charset="0"/>
              </a:rPr>
              <a:t>undang</a:t>
            </a:r>
            <a:r>
              <a:rPr lang="id-ID" dirty="0">
                <a:solidFill>
                  <a:srgbClr val="0070C0"/>
                </a:solidFill>
                <a:latin typeface="Times New Roman" panose="02020603050405020304" pitchFamily="18" charset="0"/>
                <a:cs typeface="Times New Roman" panose="02020603050405020304" pitchFamily="18" charset="0"/>
              </a:rPr>
              <a:t> No. 22 Tahun 1946 Tentang Pencatatan Perkawinan, Talak, dan Rujuk.</a:t>
            </a:r>
          </a:p>
          <a:p>
            <a:r>
              <a:rPr lang="en-ID" b="1" i="0" dirty="0" err="1">
                <a:solidFill>
                  <a:srgbClr val="0070C0"/>
                </a:solidFill>
                <a:effectLst/>
                <a:latin typeface="Times New Roman" panose="02020603050405020304" pitchFamily="18" charset="0"/>
                <a:cs typeface="Times New Roman" panose="02020603050405020304" pitchFamily="18" charset="0"/>
              </a:rPr>
              <a:t>Undang</a:t>
            </a:r>
            <a:r>
              <a:rPr lang="en-ID" b="0" i="0" dirty="0" err="1">
                <a:solidFill>
                  <a:srgbClr val="0070C0"/>
                </a:solidFill>
                <a:effectLst/>
                <a:latin typeface="Times New Roman" panose="02020603050405020304" pitchFamily="18" charset="0"/>
                <a:cs typeface="Times New Roman" panose="02020603050405020304" pitchFamily="18" charset="0"/>
              </a:rPr>
              <a:t>-</a:t>
            </a:r>
            <a:r>
              <a:rPr lang="en-ID" b="1" i="0" dirty="0" err="1">
                <a:solidFill>
                  <a:srgbClr val="0070C0"/>
                </a:solidFill>
                <a:effectLst/>
                <a:latin typeface="Times New Roman" panose="02020603050405020304" pitchFamily="18" charset="0"/>
                <a:cs typeface="Times New Roman" panose="02020603050405020304" pitchFamily="18" charset="0"/>
              </a:rPr>
              <a:t>undang</a:t>
            </a:r>
            <a:r>
              <a:rPr lang="en-ID" b="0" i="0" dirty="0">
                <a:solidFill>
                  <a:srgbClr val="0070C0"/>
                </a:solidFill>
                <a:effectLst/>
                <a:latin typeface="Times New Roman" panose="02020603050405020304" pitchFamily="18" charset="0"/>
                <a:cs typeface="Times New Roman" panose="02020603050405020304" pitchFamily="18" charset="0"/>
              </a:rPr>
              <a:t> No. 1/1974 dan P</a:t>
            </a:r>
            <a:r>
              <a:rPr lang="id-ID" b="0" i="0" dirty="0">
                <a:solidFill>
                  <a:srgbClr val="0070C0"/>
                </a:solidFill>
                <a:effectLst/>
                <a:latin typeface="Times New Roman" panose="02020603050405020304" pitchFamily="18" charset="0"/>
                <a:cs typeface="Times New Roman" panose="02020603050405020304" pitchFamily="18" charset="0"/>
              </a:rPr>
              <a:t>P</a:t>
            </a:r>
            <a:r>
              <a:rPr lang="en-ID" b="0" i="0" dirty="0">
                <a:solidFill>
                  <a:srgbClr val="0070C0"/>
                </a:solidFill>
                <a:effectLst/>
                <a:latin typeface="Times New Roman" panose="02020603050405020304" pitchFamily="18" charset="0"/>
                <a:cs typeface="Times New Roman" panose="02020603050405020304" pitchFamily="18" charset="0"/>
              </a:rPr>
              <a:t>. No. 9/1975.</a:t>
            </a:r>
            <a:r>
              <a:rPr lang="id-ID" b="0" i="0" dirty="0">
                <a:solidFill>
                  <a:srgbClr val="0070C0"/>
                </a:solidFill>
                <a:effectLst/>
                <a:latin typeface="Times New Roman" panose="02020603050405020304" pitchFamily="18" charset="0"/>
                <a:cs typeface="Times New Roman" panose="02020603050405020304" pitchFamily="18" charset="0"/>
              </a:rPr>
              <a:t> Perkawinan</a:t>
            </a:r>
            <a:endParaRPr lang="en-ID" dirty="0">
              <a:solidFill>
                <a:srgbClr val="0070C0"/>
              </a:solidFill>
              <a:latin typeface="Times New Roman" panose="02020603050405020304" pitchFamily="18" charset="0"/>
              <a:cs typeface="Times New Roman" panose="02020603050405020304" pitchFamily="18" charset="0"/>
            </a:endParaRPr>
          </a:p>
        </p:txBody>
      </p:sp>
      <p:sp>
        <p:nvSpPr>
          <p:cNvPr id="6" name="TextBox 5">
            <a:extLst>
              <a:ext uri="{FF2B5EF4-FFF2-40B4-BE49-F238E27FC236}">
                <a16:creationId xmlns:a16="http://schemas.microsoft.com/office/drawing/2014/main" id="{4798DA1E-E04A-EF6C-8A9B-88C284FDC35D}"/>
              </a:ext>
            </a:extLst>
          </p:cNvPr>
          <p:cNvSpPr txBox="1"/>
          <p:nvPr/>
        </p:nvSpPr>
        <p:spPr>
          <a:xfrm>
            <a:off x="709100" y="1701242"/>
            <a:ext cx="7967356" cy="4832092"/>
          </a:xfrm>
          <a:prstGeom prst="rect">
            <a:avLst/>
          </a:prstGeom>
          <a:noFill/>
        </p:spPr>
        <p:txBody>
          <a:bodyPr wrap="square">
            <a:spAutoFit/>
          </a:bodyPr>
          <a:lstStyle/>
          <a:p>
            <a:pPr algn="just"/>
            <a:r>
              <a:rPr lang="id-ID" sz="2800" b="1" dirty="0">
                <a:solidFill>
                  <a:srgbClr val="002060"/>
                </a:solidFill>
                <a:latin typeface="Times New Roman" panose="02020603050405020304" pitchFamily="18" charset="0"/>
                <a:cs typeface="Times New Roman" panose="02020603050405020304" pitchFamily="18" charset="0"/>
              </a:rPr>
              <a:t>Hukum Nikah Siri</a:t>
            </a:r>
          </a:p>
          <a:p>
            <a:pPr algn="just"/>
            <a:r>
              <a:rPr lang="en-ID" sz="2000" dirty="0">
                <a:solidFill>
                  <a:srgbClr val="002060"/>
                </a:solidFill>
                <a:latin typeface="Times New Roman" panose="02020603050405020304" pitchFamily="18" charset="0"/>
                <a:cs typeface="Times New Roman" panose="02020603050405020304" pitchFamily="18" charset="0"/>
              </a:rPr>
              <a:t>Nikah Siri </a:t>
            </a:r>
            <a:r>
              <a:rPr lang="en-ID" sz="2000" dirty="0" err="1">
                <a:solidFill>
                  <a:srgbClr val="002060"/>
                </a:solidFill>
                <a:latin typeface="Times New Roman" panose="02020603050405020304" pitchFamily="18" charset="0"/>
                <a:cs typeface="Times New Roman" panose="02020603050405020304" pitchFamily="18" charset="0"/>
              </a:rPr>
              <a:t>adalah</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pernikahan</a:t>
            </a:r>
            <a:r>
              <a:rPr lang="en-ID" sz="2000" dirty="0">
                <a:solidFill>
                  <a:srgbClr val="002060"/>
                </a:solidFill>
                <a:latin typeface="Times New Roman" panose="02020603050405020304" pitchFamily="18" charset="0"/>
                <a:cs typeface="Times New Roman" panose="02020603050405020304" pitchFamily="18" charset="0"/>
              </a:rPr>
              <a:t> yang </a:t>
            </a:r>
            <a:r>
              <a:rPr lang="en-ID" sz="2000" dirty="0" err="1">
                <a:solidFill>
                  <a:srgbClr val="002060"/>
                </a:solidFill>
                <a:latin typeface="Times New Roman" panose="02020603050405020304" pitchFamily="18" charset="0"/>
                <a:cs typeface="Times New Roman" panose="02020603050405020304" pitchFamily="18" charset="0"/>
              </a:rPr>
              <a:t>dilakukan</a:t>
            </a:r>
            <a:r>
              <a:rPr lang="en-ID" sz="2000" dirty="0">
                <a:solidFill>
                  <a:srgbClr val="002060"/>
                </a:solidFill>
                <a:latin typeface="Times New Roman" panose="02020603050405020304" pitchFamily="18" charset="0"/>
                <a:cs typeface="Times New Roman" panose="02020603050405020304" pitchFamily="18" charset="0"/>
              </a:rPr>
              <a:t> oleh </a:t>
            </a:r>
            <a:r>
              <a:rPr lang="en-ID" sz="2000" dirty="0" err="1">
                <a:solidFill>
                  <a:srgbClr val="002060"/>
                </a:solidFill>
                <a:latin typeface="Times New Roman" panose="02020603050405020304" pitchFamily="18" charset="0"/>
                <a:cs typeface="Times New Roman" panose="02020603050405020304" pitchFamily="18" charset="0"/>
              </a:rPr>
              <a:t>sepasang</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kekasih</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tanpa</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ada</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pemberitahuan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dicatatkan</a:t>
            </a:r>
            <a:r>
              <a:rPr lang="en-ID" sz="2000" dirty="0">
                <a:solidFill>
                  <a:srgbClr val="002060"/>
                </a:solidFill>
                <a:latin typeface="Times New Roman" panose="02020603050405020304" pitchFamily="18" charset="0"/>
                <a:cs typeface="Times New Roman" panose="02020603050405020304" pitchFamily="18" charset="0"/>
              </a:rPr>
              <a:t>) di Kantor </a:t>
            </a:r>
            <a:r>
              <a:rPr lang="en-ID" sz="2000" dirty="0" err="1">
                <a:solidFill>
                  <a:srgbClr val="002060"/>
                </a:solidFill>
                <a:latin typeface="Times New Roman" panose="02020603050405020304" pitchFamily="18" charset="0"/>
                <a:cs typeface="Times New Roman" panose="02020603050405020304" pitchFamily="18" charset="0"/>
              </a:rPr>
              <a:t>Urusan</a:t>
            </a:r>
            <a:r>
              <a:rPr lang="en-ID" sz="2000" dirty="0">
                <a:solidFill>
                  <a:srgbClr val="002060"/>
                </a:solidFill>
                <a:latin typeface="Times New Roman" panose="02020603050405020304" pitchFamily="18" charset="0"/>
                <a:cs typeface="Times New Roman" panose="02020603050405020304" pitchFamily="18" charset="0"/>
              </a:rPr>
              <a:t> Agama (KUA), </a:t>
            </a:r>
            <a:r>
              <a:rPr lang="en-ID" sz="2000" dirty="0" err="1">
                <a:solidFill>
                  <a:srgbClr val="002060"/>
                </a:solidFill>
                <a:latin typeface="Times New Roman" panose="02020603050405020304" pitchFamily="18" charset="0"/>
                <a:cs typeface="Times New Roman" panose="02020603050405020304" pitchFamily="18" charset="0"/>
              </a:rPr>
              <a:t>tetapi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pernikahan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ini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sudah</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memenuhi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unsur-unsur</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pernikahan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dalam</a:t>
            </a:r>
            <a:r>
              <a:rPr lang="en-ID" sz="2000" dirty="0">
                <a:solidFill>
                  <a:srgbClr val="002060"/>
                </a:solidFill>
                <a:latin typeface="Times New Roman" panose="02020603050405020304" pitchFamily="18" charset="0"/>
                <a:cs typeface="Times New Roman" panose="02020603050405020304" pitchFamily="18" charset="0"/>
              </a:rPr>
              <a:t> Islam, yang </a:t>
            </a:r>
            <a:r>
              <a:rPr lang="en-ID" sz="2000" dirty="0" err="1">
                <a:solidFill>
                  <a:srgbClr val="002060"/>
                </a:solidFill>
                <a:latin typeface="Times New Roman" panose="02020603050405020304" pitchFamily="18" charset="0"/>
                <a:cs typeface="Times New Roman" panose="02020603050405020304" pitchFamily="18" charset="0"/>
              </a:rPr>
              <a:t>meliputi</a:t>
            </a:r>
            <a:r>
              <a:rPr lang="en-ID" sz="2000" dirty="0">
                <a:solidFill>
                  <a:srgbClr val="002060"/>
                </a:solidFill>
                <a:latin typeface="Times New Roman" panose="02020603050405020304" pitchFamily="18" charset="0"/>
                <a:cs typeface="Times New Roman" panose="02020603050405020304" pitchFamily="18" charset="0"/>
              </a:rPr>
              <a:t> dua </a:t>
            </a:r>
            <a:r>
              <a:rPr lang="en-ID" sz="2000" dirty="0" err="1">
                <a:solidFill>
                  <a:srgbClr val="002060"/>
                </a:solidFill>
                <a:latin typeface="Times New Roman" panose="02020603050405020304" pitchFamily="18" charset="0"/>
                <a:cs typeface="Times New Roman" panose="02020603050405020304" pitchFamily="18" charset="0"/>
              </a:rPr>
              <a:t>mempelai</a:t>
            </a:r>
            <a:r>
              <a:rPr lang="en-ID" sz="2000" dirty="0">
                <a:solidFill>
                  <a:srgbClr val="002060"/>
                </a:solidFill>
                <a:latin typeface="Times New Roman" panose="02020603050405020304" pitchFamily="18" charset="0"/>
                <a:cs typeface="Times New Roman" panose="02020603050405020304" pitchFamily="18" charset="0"/>
              </a:rPr>
              <a:t>, dua orang </a:t>
            </a:r>
            <a:r>
              <a:rPr lang="en-ID" sz="2000" dirty="0" err="1">
                <a:solidFill>
                  <a:srgbClr val="002060"/>
                </a:solidFill>
                <a:latin typeface="Times New Roman" panose="02020603050405020304" pitchFamily="18" charset="0"/>
                <a:cs typeface="Times New Roman" panose="02020603050405020304" pitchFamily="18" charset="0"/>
              </a:rPr>
              <a:t>saksi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wali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ijab-kabul</a:t>
            </a:r>
            <a:r>
              <a:rPr lang="en-ID" sz="2000" dirty="0">
                <a:solidFill>
                  <a:srgbClr val="002060"/>
                </a:solidFill>
                <a:latin typeface="Times New Roman" panose="02020603050405020304" pitchFamily="18" charset="0"/>
                <a:cs typeface="Times New Roman" panose="02020603050405020304" pitchFamily="18" charset="0"/>
              </a:rPr>
              <a:t> dan juga mas </a:t>
            </a:r>
            <a:r>
              <a:rPr lang="en-ID" sz="2000" dirty="0" err="1">
                <a:solidFill>
                  <a:srgbClr val="002060"/>
                </a:solidFill>
                <a:latin typeface="Times New Roman" panose="02020603050405020304" pitchFamily="18" charset="0"/>
                <a:cs typeface="Times New Roman" panose="02020603050405020304" pitchFamily="18" charset="0"/>
              </a:rPr>
              <a:t>kawin</a:t>
            </a:r>
            <a:r>
              <a:rPr lang="en-ID" sz="2000" dirty="0">
                <a:solidFill>
                  <a:srgbClr val="002060"/>
                </a:solidFill>
                <a:latin typeface="Times New Roman" panose="02020603050405020304" pitchFamily="18" charset="0"/>
                <a:cs typeface="Times New Roman" panose="02020603050405020304" pitchFamily="18" charset="0"/>
              </a:rPr>
              <a:t>. </a:t>
            </a:r>
            <a:endParaRPr lang="id-ID" sz="2000" dirty="0">
              <a:solidFill>
                <a:srgbClr val="002060"/>
              </a:solidFill>
              <a:latin typeface="Times New Roman" panose="02020603050405020304" pitchFamily="18" charset="0"/>
              <a:cs typeface="Times New Roman" panose="02020603050405020304" pitchFamily="18" charset="0"/>
            </a:endParaRPr>
          </a:p>
          <a:p>
            <a:pPr algn="just"/>
            <a:endParaRPr lang="id-ID" sz="2000" dirty="0">
              <a:solidFill>
                <a:srgbClr val="002060"/>
              </a:solidFill>
              <a:latin typeface="Times New Roman" panose="02020603050405020304" pitchFamily="18" charset="0"/>
              <a:cs typeface="Times New Roman" panose="02020603050405020304" pitchFamily="18" charset="0"/>
            </a:endParaRPr>
          </a:p>
          <a:p>
            <a:pPr algn="just"/>
            <a:r>
              <a:rPr lang="en-ID" sz="2000" dirty="0">
                <a:solidFill>
                  <a:srgbClr val="002060"/>
                </a:solidFill>
                <a:latin typeface="Times New Roman" panose="02020603050405020304" pitchFamily="18" charset="0"/>
                <a:cs typeface="Times New Roman" panose="02020603050405020304" pitchFamily="18" charset="0"/>
              </a:rPr>
              <a:t>Nikah Siri </a:t>
            </a:r>
            <a:r>
              <a:rPr lang="en-ID" sz="2000" dirty="0" err="1">
                <a:solidFill>
                  <a:srgbClr val="002060"/>
                </a:solidFill>
                <a:latin typeface="Times New Roman" panose="02020603050405020304" pitchFamily="18" charset="0"/>
                <a:cs typeface="Times New Roman" panose="02020603050405020304" pitchFamily="18" charset="0"/>
              </a:rPr>
              <a:t>ini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hukumnya</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sah</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menurut</a:t>
            </a:r>
            <a:r>
              <a:rPr lang="en-ID" sz="2000" dirty="0">
                <a:solidFill>
                  <a:srgbClr val="002060"/>
                </a:solidFill>
                <a:latin typeface="Times New Roman" panose="02020603050405020304" pitchFamily="18" charset="0"/>
                <a:cs typeface="Times New Roman" panose="02020603050405020304" pitchFamily="18" charset="0"/>
              </a:rPr>
              <a:t> agama, </a:t>
            </a:r>
            <a:r>
              <a:rPr lang="en-ID" sz="2000" dirty="0" err="1">
                <a:solidFill>
                  <a:srgbClr val="002060"/>
                </a:solidFill>
                <a:latin typeface="Times New Roman" panose="02020603050405020304" pitchFamily="18" charset="0"/>
                <a:cs typeface="Times New Roman" panose="02020603050405020304" pitchFamily="18" charset="0"/>
              </a:rPr>
              <a:t>tetapi</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tidak</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sah</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menurut</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hukum</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positif</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hukum</a:t>
            </a:r>
            <a:r>
              <a:rPr lang="en-ID" sz="2000" dirty="0">
                <a:solidFill>
                  <a:srgbClr val="002060"/>
                </a:solidFill>
                <a:latin typeface="Times New Roman" panose="02020603050405020304" pitchFamily="18" charset="0"/>
                <a:cs typeface="Times New Roman" panose="02020603050405020304" pitchFamily="18" charset="0"/>
              </a:rPr>
              <a:t> negara) </a:t>
            </a:r>
            <a:r>
              <a:rPr lang="en-ID" sz="2000" dirty="0" err="1">
                <a:solidFill>
                  <a:srgbClr val="002060"/>
                </a:solidFill>
                <a:latin typeface="Times New Roman" panose="02020603050405020304" pitchFamily="18" charset="0"/>
                <a:cs typeface="Times New Roman" panose="02020603050405020304" pitchFamily="18" charset="0"/>
              </a:rPr>
              <a:t>dengan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mengabaikan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sebagian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atau</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beberapa</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aturan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hukum</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positif</a:t>
            </a:r>
            <a:r>
              <a:rPr lang="en-ID" sz="2000" dirty="0">
                <a:solidFill>
                  <a:srgbClr val="002060"/>
                </a:solidFill>
                <a:latin typeface="Times New Roman" panose="02020603050405020304" pitchFamily="18" charset="0"/>
                <a:cs typeface="Times New Roman" panose="02020603050405020304" pitchFamily="18" charset="0"/>
              </a:rPr>
              <a:t> yang </a:t>
            </a:r>
            <a:r>
              <a:rPr lang="en-ID" sz="2000" dirty="0" err="1">
                <a:solidFill>
                  <a:srgbClr val="002060"/>
                </a:solidFill>
                <a:latin typeface="Times New Roman" panose="02020603050405020304" pitchFamily="18" charset="0"/>
                <a:cs typeface="Times New Roman" panose="02020603050405020304" pitchFamily="18" charset="0"/>
              </a:rPr>
              <a:t>berlaku</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sebagaimana</a:t>
            </a:r>
            <a:r>
              <a:rPr lang="en-ID" sz="2000" dirty="0">
                <a:solidFill>
                  <a:srgbClr val="002060"/>
                </a:solidFill>
                <a:latin typeface="Times New Roman" panose="02020603050405020304" pitchFamily="18" charset="0"/>
                <a:cs typeface="Times New Roman" panose="02020603050405020304" pitchFamily="18" charset="0"/>
              </a:rPr>
              <a:t> yang </a:t>
            </a:r>
            <a:r>
              <a:rPr lang="en-ID" sz="2000" dirty="0" err="1">
                <a:solidFill>
                  <a:srgbClr val="002060"/>
                </a:solidFill>
                <a:latin typeface="Times New Roman" panose="02020603050405020304" pitchFamily="18" charset="0"/>
                <a:cs typeface="Times New Roman" panose="02020603050405020304" pitchFamily="18" charset="0"/>
              </a:rPr>
              <a:t>telah</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dijelaskan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dalam</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Undang-Undang</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Perkawinan</a:t>
            </a:r>
            <a:r>
              <a:rPr lang="en-ID" sz="2000" dirty="0">
                <a:solidFill>
                  <a:srgbClr val="002060"/>
                </a:solidFill>
                <a:latin typeface="Times New Roman" panose="02020603050405020304" pitchFamily="18" charset="0"/>
                <a:cs typeface="Times New Roman" panose="02020603050405020304" pitchFamily="18" charset="0"/>
              </a:rPr>
              <a:t> No. 1 </a:t>
            </a:r>
            <a:r>
              <a:rPr lang="en-ID" sz="2000" dirty="0" err="1">
                <a:solidFill>
                  <a:srgbClr val="002060"/>
                </a:solidFill>
                <a:latin typeface="Times New Roman" panose="02020603050405020304" pitchFamily="18" charset="0"/>
                <a:cs typeface="Times New Roman" panose="02020603050405020304" pitchFamily="18" charset="0"/>
              </a:rPr>
              <a:t>Tahun</a:t>
            </a:r>
            <a:r>
              <a:rPr lang="en-ID" sz="2000" dirty="0">
                <a:solidFill>
                  <a:srgbClr val="002060"/>
                </a:solidFill>
                <a:latin typeface="Times New Roman" panose="02020603050405020304" pitchFamily="18" charset="0"/>
                <a:cs typeface="Times New Roman" panose="02020603050405020304" pitchFamily="18" charset="0"/>
              </a:rPr>
              <a:t> 1974 </a:t>
            </a:r>
            <a:r>
              <a:rPr lang="en-ID" sz="2000" dirty="0" err="1">
                <a:solidFill>
                  <a:srgbClr val="002060"/>
                </a:solidFill>
                <a:latin typeface="Times New Roman" panose="02020603050405020304" pitchFamily="18" charset="0"/>
                <a:cs typeface="Times New Roman" panose="02020603050405020304" pitchFamily="18" charset="0"/>
              </a:rPr>
              <a:t>tentang</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Perkawinan</a:t>
            </a:r>
            <a:r>
              <a:rPr lang="en-ID" sz="2000" dirty="0">
                <a:solidFill>
                  <a:srgbClr val="002060"/>
                </a:solidFill>
                <a:latin typeface="Times New Roman" panose="02020603050405020304" pitchFamily="18" charset="0"/>
                <a:cs typeface="Times New Roman" panose="02020603050405020304" pitchFamily="18" charset="0"/>
              </a:rPr>
              <a:t>, Pasal 2 </a:t>
            </a:r>
            <a:r>
              <a:rPr lang="en-ID" sz="2000" dirty="0" err="1">
                <a:solidFill>
                  <a:srgbClr val="002060"/>
                </a:solidFill>
                <a:latin typeface="Times New Roman" panose="02020603050405020304" pitchFamily="18" charset="0"/>
                <a:cs typeface="Times New Roman" panose="02020603050405020304" pitchFamily="18" charset="0"/>
              </a:rPr>
              <a:t>bahwa</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setiap</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perkawinan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dicatatkan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secara</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resmi</a:t>
            </a:r>
            <a:r>
              <a:rPr lang="en-ID" sz="2000" dirty="0">
                <a:solidFill>
                  <a:srgbClr val="002060"/>
                </a:solidFill>
                <a:latin typeface="Times New Roman" panose="02020603050405020304" pitchFamily="18" charset="0"/>
                <a:cs typeface="Times New Roman" panose="02020603050405020304" pitchFamily="18" charset="0"/>
              </a:rPr>
              <a:t> pada Kantor </a:t>
            </a:r>
            <a:r>
              <a:rPr lang="en-ID" sz="2000" dirty="0" err="1">
                <a:solidFill>
                  <a:srgbClr val="002060"/>
                </a:solidFill>
                <a:latin typeface="Times New Roman" panose="02020603050405020304" pitchFamily="18" charset="0"/>
                <a:cs typeface="Times New Roman" panose="02020603050405020304" pitchFamily="18" charset="0"/>
              </a:rPr>
              <a:t>Urusan</a:t>
            </a:r>
            <a:r>
              <a:rPr lang="en-ID" sz="2000" dirty="0">
                <a:solidFill>
                  <a:srgbClr val="002060"/>
                </a:solidFill>
                <a:latin typeface="Times New Roman" panose="02020603050405020304" pitchFamily="18" charset="0"/>
                <a:cs typeface="Times New Roman" panose="02020603050405020304" pitchFamily="18" charset="0"/>
              </a:rPr>
              <a:t> Agama (KUA). </a:t>
            </a:r>
            <a:r>
              <a:rPr lang="en-ID" sz="2000" dirty="0" err="1">
                <a:solidFill>
                  <a:srgbClr val="002060"/>
                </a:solidFill>
                <a:latin typeface="Times New Roman" panose="02020603050405020304" pitchFamily="18" charset="0"/>
                <a:cs typeface="Times New Roman" panose="02020603050405020304" pitchFamily="18" charset="0"/>
              </a:rPr>
              <a:t>Sedangkan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instansi</a:t>
            </a:r>
            <a:r>
              <a:rPr lang="en-ID" sz="2000" dirty="0">
                <a:solidFill>
                  <a:srgbClr val="002060"/>
                </a:solidFill>
                <a:latin typeface="Times New Roman" panose="02020603050405020304" pitchFamily="18" charset="0"/>
                <a:cs typeface="Times New Roman" panose="02020603050405020304" pitchFamily="18" charset="0"/>
              </a:rPr>
              <a:t> yang </a:t>
            </a:r>
            <a:r>
              <a:rPr lang="en-ID" sz="2000" dirty="0" err="1">
                <a:solidFill>
                  <a:srgbClr val="002060"/>
                </a:solidFill>
                <a:latin typeface="Times New Roman" panose="02020603050405020304" pitchFamily="18" charset="0"/>
                <a:cs typeface="Times New Roman" panose="02020603050405020304" pitchFamily="18" charset="0"/>
              </a:rPr>
              <a:t>dapat</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melaksanakan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perkawinan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adalah</a:t>
            </a:r>
            <a:r>
              <a:rPr lang="en-ID" sz="2000" dirty="0">
                <a:solidFill>
                  <a:srgbClr val="002060"/>
                </a:solidFill>
                <a:latin typeface="Times New Roman" panose="02020603050405020304" pitchFamily="18" charset="0"/>
                <a:cs typeface="Times New Roman" panose="02020603050405020304" pitchFamily="18" charset="0"/>
              </a:rPr>
              <a:t> Kantor </a:t>
            </a:r>
            <a:r>
              <a:rPr lang="en-ID" sz="2000" dirty="0" err="1">
                <a:solidFill>
                  <a:srgbClr val="002060"/>
                </a:solidFill>
                <a:latin typeface="Times New Roman" panose="02020603050405020304" pitchFamily="18" charset="0"/>
                <a:cs typeface="Times New Roman" panose="02020603050405020304" pitchFamily="18" charset="0"/>
              </a:rPr>
              <a:t>Urusan</a:t>
            </a:r>
            <a:r>
              <a:rPr lang="en-ID" sz="2000" dirty="0">
                <a:solidFill>
                  <a:srgbClr val="002060"/>
                </a:solidFill>
                <a:latin typeface="Times New Roman" panose="02020603050405020304" pitchFamily="18" charset="0"/>
                <a:cs typeface="Times New Roman" panose="02020603050405020304" pitchFamily="18" charset="0"/>
              </a:rPr>
              <a:t> Agama (KUA) </a:t>
            </a:r>
            <a:r>
              <a:rPr lang="en-ID" sz="2000" dirty="0" err="1">
                <a:solidFill>
                  <a:srgbClr val="002060"/>
                </a:solidFill>
                <a:latin typeface="Times New Roman" panose="02020603050405020304" pitchFamily="18" charset="0"/>
                <a:cs typeface="Times New Roman" panose="02020603050405020304" pitchFamily="18" charset="0"/>
              </a:rPr>
              <a:t>bagi</a:t>
            </a:r>
            <a:r>
              <a:rPr lang="en-ID" sz="2000" dirty="0">
                <a:solidFill>
                  <a:srgbClr val="002060"/>
                </a:solidFill>
                <a:latin typeface="Times New Roman" panose="02020603050405020304" pitchFamily="18" charset="0"/>
                <a:cs typeface="Times New Roman" panose="02020603050405020304" pitchFamily="18" charset="0"/>
              </a:rPr>
              <a:t> yang </a:t>
            </a:r>
            <a:r>
              <a:rPr lang="en-ID" sz="2000" dirty="0" err="1">
                <a:solidFill>
                  <a:srgbClr val="002060"/>
                </a:solidFill>
                <a:latin typeface="Times New Roman" panose="02020603050405020304" pitchFamily="18" charset="0"/>
                <a:cs typeface="Times New Roman" panose="02020603050405020304" pitchFamily="18" charset="0"/>
              </a:rPr>
              <a:t>beragama</a:t>
            </a:r>
            <a:r>
              <a:rPr lang="en-ID" sz="2000" dirty="0">
                <a:solidFill>
                  <a:srgbClr val="002060"/>
                </a:solidFill>
                <a:latin typeface="Times New Roman" panose="02020603050405020304" pitchFamily="18" charset="0"/>
                <a:cs typeface="Times New Roman" panose="02020603050405020304" pitchFamily="18" charset="0"/>
              </a:rPr>
              <a:t> Islam dan Kantor </a:t>
            </a:r>
            <a:r>
              <a:rPr lang="en-ID" sz="2000" dirty="0" err="1">
                <a:solidFill>
                  <a:srgbClr val="002060"/>
                </a:solidFill>
                <a:latin typeface="Times New Roman" panose="02020603050405020304" pitchFamily="18" charset="0"/>
                <a:cs typeface="Times New Roman" panose="02020603050405020304" pitchFamily="18" charset="0"/>
              </a:rPr>
              <a:t>Catatan</a:t>
            </a:r>
            <a:r>
              <a:rPr lang="en-ID" sz="2000" dirty="0">
                <a:solidFill>
                  <a:srgbClr val="002060"/>
                </a:solidFill>
                <a:latin typeface="Times New Roman" panose="02020603050405020304" pitchFamily="18" charset="0"/>
                <a:cs typeface="Times New Roman" panose="02020603050405020304" pitchFamily="18" charset="0"/>
              </a:rPr>
              <a:t> </a:t>
            </a:r>
            <a:r>
              <a:rPr lang="en-ID" sz="2000" dirty="0" err="1">
                <a:solidFill>
                  <a:srgbClr val="002060"/>
                </a:solidFill>
                <a:latin typeface="Times New Roman" panose="02020603050405020304" pitchFamily="18" charset="0"/>
                <a:cs typeface="Times New Roman" panose="02020603050405020304" pitchFamily="18" charset="0"/>
              </a:rPr>
              <a:t>Sipil</a:t>
            </a:r>
            <a:r>
              <a:rPr lang="en-ID" sz="2000" dirty="0">
                <a:solidFill>
                  <a:srgbClr val="002060"/>
                </a:solidFill>
                <a:latin typeface="Times New Roman" panose="02020603050405020304" pitchFamily="18" charset="0"/>
                <a:cs typeface="Times New Roman" panose="02020603050405020304" pitchFamily="18" charset="0"/>
              </a:rPr>
              <a:t> (KCS) </a:t>
            </a:r>
            <a:r>
              <a:rPr lang="en-ID" sz="2000" dirty="0" err="1">
                <a:solidFill>
                  <a:srgbClr val="002060"/>
                </a:solidFill>
                <a:latin typeface="Times New Roman" panose="02020603050405020304" pitchFamily="18" charset="0"/>
                <a:cs typeface="Times New Roman" panose="02020603050405020304" pitchFamily="18" charset="0"/>
              </a:rPr>
              <a:t>bagi</a:t>
            </a:r>
            <a:r>
              <a:rPr lang="en-ID" sz="2000" dirty="0">
                <a:solidFill>
                  <a:srgbClr val="002060"/>
                </a:solidFill>
                <a:latin typeface="Times New Roman" panose="02020603050405020304" pitchFamily="18" charset="0"/>
                <a:cs typeface="Times New Roman" panose="02020603050405020304" pitchFamily="18" charset="0"/>
              </a:rPr>
              <a:t> yang </a:t>
            </a:r>
            <a:r>
              <a:rPr lang="en-ID" sz="2000" dirty="0" err="1">
                <a:solidFill>
                  <a:srgbClr val="002060"/>
                </a:solidFill>
                <a:latin typeface="Times New Roman" panose="02020603050405020304" pitchFamily="18" charset="0"/>
                <a:cs typeface="Times New Roman" panose="02020603050405020304" pitchFamily="18" charset="0"/>
              </a:rPr>
              <a:t>beragama</a:t>
            </a:r>
            <a:r>
              <a:rPr lang="en-ID" sz="2000" dirty="0">
                <a:solidFill>
                  <a:srgbClr val="002060"/>
                </a:solidFill>
                <a:latin typeface="Times New Roman" panose="02020603050405020304" pitchFamily="18" charset="0"/>
                <a:cs typeface="Times New Roman" panose="02020603050405020304" pitchFamily="18" charset="0"/>
              </a:rPr>
              <a:t> Non Islam</a:t>
            </a:r>
            <a:r>
              <a:rPr lang="id-ID" sz="2000" dirty="0">
                <a:solidFill>
                  <a:srgbClr val="002060"/>
                </a:solidFill>
                <a:latin typeface="Times New Roman" panose="02020603050405020304" pitchFamily="18" charset="0"/>
                <a:cs typeface="Times New Roman" panose="02020603050405020304" pitchFamily="18" charset="0"/>
              </a:rPr>
              <a:t>.</a:t>
            </a:r>
            <a:endParaRPr lang="en-ID" sz="2000" dirty="0">
              <a:solidFill>
                <a:srgbClr val="002060"/>
              </a:solidFill>
            </a:endParaRPr>
          </a:p>
        </p:txBody>
      </p:sp>
    </p:spTree>
    <p:extLst>
      <p:ext uri="{BB962C8B-B14F-4D97-AF65-F5344CB8AC3E}">
        <p14:creationId xmlns:p14="http://schemas.microsoft.com/office/powerpoint/2010/main" val="264254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50+ Background Undangan Pernikahan Elegan dan Unik | Gratis!">
            <a:extLst>
              <a:ext uri="{FF2B5EF4-FFF2-40B4-BE49-F238E27FC236}">
                <a16:creationId xmlns:a16="http://schemas.microsoft.com/office/drawing/2014/main" id="{2497B7ED-1FC6-3776-F2AC-7620DD4D82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F02AF5B-924D-5918-5E76-AD172CA6D5A4}"/>
              </a:ext>
            </a:extLst>
          </p:cNvPr>
          <p:cNvSpPr txBox="1"/>
          <p:nvPr/>
        </p:nvSpPr>
        <p:spPr>
          <a:xfrm>
            <a:off x="1403647" y="131538"/>
            <a:ext cx="6687137" cy="4955203"/>
          </a:xfrm>
          <a:prstGeom prst="rect">
            <a:avLst/>
          </a:prstGeom>
          <a:noFill/>
        </p:spPr>
        <p:txBody>
          <a:bodyPr wrap="square">
            <a:spAutoFit/>
          </a:bodyPr>
          <a:lstStyle/>
          <a:p>
            <a:pPr algn="just"/>
            <a:r>
              <a:rPr lang="id-ID" sz="2800" b="1" i="1" dirty="0">
                <a:solidFill>
                  <a:srgbClr val="0070C0"/>
                </a:solidFill>
                <a:latin typeface="Times New Roman" panose="02020603050405020304" pitchFamily="18" charset="0"/>
                <a:cs typeface="Times New Roman" panose="02020603050405020304" pitchFamily="18" charset="0"/>
              </a:rPr>
              <a:t>4. Cara menciptakan Keluarga Sakinah, Mawaddah, Warahmah (SAMARA)</a:t>
            </a:r>
          </a:p>
          <a:p>
            <a:pPr algn="just"/>
            <a:endParaRPr lang="id-ID" sz="2000" dirty="0">
              <a:solidFill>
                <a:srgbClr val="00B050"/>
              </a:solidFill>
              <a:latin typeface="Times New Roman" panose="02020603050405020304" pitchFamily="18" charset="0"/>
              <a:cs typeface="Times New Roman" panose="02020603050405020304" pitchFamily="18" charset="0"/>
            </a:endParaRPr>
          </a:p>
          <a:p>
            <a:pPr algn="just"/>
            <a:r>
              <a:rPr lang="id-ID" sz="2000" dirty="0">
                <a:solidFill>
                  <a:srgbClr val="00B050"/>
                </a:solidFill>
                <a:latin typeface="Times New Roman" panose="02020603050405020304" pitchFamily="18" charset="0"/>
                <a:cs typeface="Times New Roman" panose="02020603050405020304" pitchFamily="18" charset="0"/>
              </a:rPr>
              <a:t>S</a:t>
            </a:r>
            <a:r>
              <a:rPr lang="en-ID" sz="2000" i="0" dirty="0" err="1">
                <a:solidFill>
                  <a:srgbClr val="00B050"/>
                </a:solidFill>
                <a:effectLst/>
                <a:latin typeface="Times New Roman" panose="02020603050405020304" pitchFamily="18" charset="0"/>
                <a:cs typeface="Times New Roman" panose="02020603050405020304" pitchFamily="18" charset="0"/>
              </a:rPr>
              <a:t>akinah</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artinya</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tenang</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atau</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tenteram</a:t>
            </a:r>
            <a:r>
              <a:rPr lang="en-ID" sz="2000" i="0" dirty="0">
                <a:solidFill>
                  <a:srgbClr val="00B050"/>
                </a:solidFill>
                <a:effectLst/>
                <a:latin typeface="Times New Roman" panose="02020603050405020304" pitchFamily="18" charset="0"/>
                <a:cs typeface="Times New Roman" panose="02020603050405020304" pitchFamily="18" charset="0"/>
              </a:rPr>
              <a:t>, </a:t>
            </a:r>
            <a:endParaRPr lang="id-ID" sz="2000" i="0" dirty="0">
              <a:solidFill>
                <a:srgbClr val="00B050"/>
              </a:solidFill>
              <a:effectLst/>
              <a:latin typeface="Times New Roman" panose="02020603050405020304" pitchFamily="18" charset="0"/>
              <a:cs typeface="Times New Roman" panose="02020603050405020304" pitchFamily="18" charset="0"/>
            </a:endParaRPr>
          </a:p>
          <a:p>
            <a:pPr algn="just"/>
            <a:r>
              <a:rPr lang="id-ID" sz="2000" dirty="0">
                <a:solidFill>
                  <a:srgbClr val="00B050"/>
                </a:solidFill>
                <a:latin typeface="Times New Roman" panose="02020603050405020304" pitchFamily="18" charset="0"/>
                <a:cs typeface="Times New Roman" panose="02020603050405020304" pitchFamily="18" charset="0"/>
              </a:rPr>
              <a:t>M</a:t>
            </a:r>
            <a:r>
              <a:rPr lang="en-ID" sz="2000" i="0" dirty="0" err="1">
                <a:solidFill>
                  <a:srgbClr val="00B050"/>
                </a:solidFill>
                <a:effectLst/>
                <a:latin typeface="Times New Roman" panose="02020603050405020304" pitchFamily="18" charset="0"/>
                <a:cs typeface="Times New Roman" panose="02020603050405020304" pitchFamily="18" charset="0"/>
              </a:rPr>
              <a:t>awadah</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artinya</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cinta</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kasih</a:t>
            </a:r>
            <a:r>
              <a:rPr lang="en-ID" sz="2000" i="0" dirty="0">
                <a:solidFill>
                  <a:srgbClr val="00B050"/>
                </a:solidFill>
                <a:effectLst/>
                <a:latin typeface="Times New Roman" panose="02020603050405020304" pitchFamily="18" charset="0"/>
                <a:cs typeface="Times New Roman" panose="02020603050405020304" pitchFamily="18" charset="0"/>
              </a:rPr>
              <a:t>, </a:t>
            </a:r>
            <a:endParaRPr lang="id-ID" sz="2000" i="0" dirty="0">
              <a:solidFill>
                <a:srgbClr val="00B050"/>
              </a:solidFill>
              <a:effectLst/>
              <a:latin typeface="Times New Roman" panose="02020603050405020304" pitchFamily="18" charset="0"/>
              <a:cs typeface="Times New Roman" panose="02020603050405020304" pitchFamily="18" charset="0"/>
            </a:endParaRPr>
          </a:p>
          <a:p>
            <a:pPr algn="just"/>
            <a:r>
              <a:rPr lang="id-ID" sz="2000" dirty="0">
                <a:solidFill>
                  <a:srgbClr val="00B050"/>
                </a:solidFill>
                <a:latin typeface="Times New Roman" panose="02020603050405020304" pitchFamily="18" charset="0"/>
                <a:cs typeface="Times New Roman" panose="02020603050405020304" pitchFamily="18" charset="0"/>
              </a:rPr>
              <a:t>W</a:t>
            </a:r>
            <a:r>
              <a:rPr lang="en-ID" sz="2000" i="0" dirty="0" err="1">
                <a:solidFill>
                  <a:srgbClr val="00B050"/>
                </a:solidFill>
                <a:effectLst/>
                <a:latin typeface="Times New Roman" panose="02020603050405020304" pitchFamily="18" charset="0"/>
                <a:cs typeface="Times New Roman" panose="02020603050405020304" pitchFamily="18" charset="0"/>
              </a:rPr>
              <a:t>arahmah</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artinya</a:t>
            </a:r>
            <a:r>
              <a:rPr lang="en-ID" sz="2000" i="0" dirty="0">
                <a:solidFill>
                  <a:srgbClr val="00B050"/>
                </a:solidFill>
                <a:effectLst/>
                <a:latin typeface="Times New Roman" panose="02020603050405020304" pitchFamily="18" charset="0"/>
                <a:cs typeface="Times New Roman" panose="02020603050405020304" pitchFamily="18" charset="0"/>
              </a:rPr>
              <a:t> </a:t>
            </a:r>
            <a:r>
              <a:rPr lang="en-ID" sz="2000" i="0" dirty="0" err="1">
                <a:solidFill>
                  <a:srgbClr val="00B050"/>
                </a:solidFill>
                <a:effectLst/>
                <a:latin typeface="Times New Roman" panose="02020603050405020304" pitchFamily="18" charset="0"/>
                <a:cs typeface="Times New Roman" panose="02020603050405020304" pitchFamily="18" charset="0"/>
              </a:rPr>
              <a:t>rahmat</a:t>
            </a:r>
            <a:r>
              <a:rPr lang="id-ID" sz="2000" dirty="0">
                <a:solidFill>
                  <a:srgbClr val="00B050"/>
                </a:solidFill>
                <a:latin typeface="Times New Roman" panose="02020603050405020304" pitchFamily="18" charset="0"/>
                <a:cs typeface="Times New Roman" panose="02020603050405020304" pitchFamily="18" charset="0"/>
              </a:rPr>
              <a:t>/Kasih sayang</a:t>
            </a:r>
          </a:p>
          <a:p>
            <a:pPr algn="just"/>
            <a:endParaRPr lang="id-ID" sz="2000" dirty="0">
              <a:solidFill>
                <a:srgbClr val="00B050"/>
              </a:solidFill>
              <a:latin typeface="Times New Roman" panose="02020603050405020304" pitchFamily="18" charset="0"/>
              <a:cs typeface="Times New Roman" panose="02020603050405020304" pitchFamily="18" charset="0"/>
            </a:endParaRPr>
          </a:p>
          <a:p>
            <a:pPr algn="just"/>
            <a:r>
              <a:rPr lang="id-ID" sz="2000" dirty="0">
                <a:solidFill>
                  <a:srgbClr val="00B050"/>
                </a:solidFill>
                <a:latin typeface="Times New Roman" panose="02020603050405020304" pitchFamily="18" charset="0"/>
                <a:cs typeface="Times New Roman" panose="02020603050405020304" pitchFamily="18" charset="0"/>
              </a:rPr>
              <a:t>Cara untuk menciptakan keluarga yang sakinah, mawdah, warahmah Firman Allah SWT (QS. Ar-Rum : 21 dan Al-Baqarah: 187) yaitu : </a:t>
            </a:r>
          </a:p>
          <a:p>
            <a:pPr marL="457200" indent="-457200" algn="just">
              <a:buAutoNum type="arabicPeriod"/>
            </a:pPr>
            <a:r>
              <a:rPr lang="id-ID" sz="2000" dirty="0">
                <a:solidFill>
                  <a:srgbClr val="00B050"/>
                </a:solidFill>
                <a:latin typeface="Times New Roman" panose="02020603050405020304" pitchFamily="18" charset="0"/>
                <a:cs typeface="Times New Roman" panose="02020603050405020304" pitchFamily="18" charset="0"/>
              </a:rPr>
              <a:t>Saling memaafkan</a:t>
            </a:r>
          </a:p>
          <a:p>
            <a:pPr marL="457200" indent="-457200" algn="just">
              <a:buAutoNum type="arabicPeriod"/>
            </a:pPr>
            <a:r>
              <a:rPr lang="id-ID" sz="2000" dirty="0">
                <a:solidFill>
                  <a:srgbClr val="00B050"/>
                </a:solidFill>
                <a:latin typeface="Times New Roman" panose="02020603050405020304" pitchFamily="18" charset="0"/>
                <a:cs typeface="Times New Roman" panose="02020603050405020304" pitchFamily="18" charset="0"/>
              </a:rPr>
              <a:t>Saling menghormati</a:t>
            </a:r>
          </a:p>
          <a:p>
            <a:pPr marL="457200" indent="-457200" algn="just">
              <a:buAutoNum type="arabicPeriod"/>
            </a:pPr>
            <a:r>
              <a:rPr lang="id-ID" sz="2000" dirty="0">
                <a:solidFill>
                  <a:srgbClr val="00B050"/>
                </a:solidFill>
                <a:latin typeface="Times New Roman" panose="02020603050405020304" pitchFamily="18" charset="0"/>
                <a:cs typeface="Times New Roman" panose="02020603050405020304" pitchFamily="18" charset="0"/>
              </a:rPr>
              <a:t>Saling melengkapi</a:t>
            </a:r>
          </a:p>
          <a:p>
            <a:pPr marL="457200" indent="-457200" algn="just">
              <a:buAutoNum type="arabicPeriod"/>
            </a:pPr>
            <a:r>
              <a:rPr lang="id-ID" sz="2000" dirty="0">
                <a:solidFill>
                  <a:srgbClr val="00B050"/>
                </a:solidFill>
                <a:latin typeface="Times New Roman" panose="02020603050405020304" pitchFamily="18" charset="0"/>
                <a:cs typeface="Times New Roman" panose="02020603050405020304" pitchFamily="18" charset="0"/>
              </a:rPr>
              <a:t>Saling mengasihi</a:t>
            </a:r>
          </a:p>
          <a:p>
            <a:pPr marL="457200" indent="-457200" algn="just">
              <a:buAutoNum type="arabicPeriod"/>
            </a:pPr>
            <a:r>
              <a:rPr lang="id-ID" sz="2000" dirty="0">
                <a:solidFill>
                  <a:srgbClr val="00B050"/>
                </a:solidFill>
                <a:latin typeface="Times New Roman" panose="02020603050405020304" pitchFamily="18" charset="0"/>
                <a:cs typeface="Times New Roman" panose="02020603050405020304" pitchFamily="18" charset="0"/>
              </a:rPr>
              <a:t>Saling bermusyawarah/berkomunikasi</a:t>
            </a:r>
            <a:endParaRPr lang="en-ID" sz="2000"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2286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50+ Background Undangan Pernikahan Elegan dan Unik | Gratis!">
            <a:extLst>
              <a:ext uri="{FF2B5EF4-FFF2-40B4-BE49-F238E27FC236}">
                <a16:creationId xmlns:a16="http://schemas.microsoft.com/office/drawing/2014/main" id="{2792EA48-600D-7866-476C-7FF5B2E376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a:extLst>
              <a:ext uri="{FF2B5EF4-FFF2-40B4-BE49-F238E27FC236}">
                <a16:creationId xmlns:a16="http://schemas.microsoft.com/office/drawing/2014/main" id="{54FC6E28-3D9F-8339-B0DE-655B16323F45}"/>
              </a:ext>
            </a:extLst>
          </p:cNvPr>
          <p:cNvSpPr>
            <a:spLocks noChangeArrowheads="1"/>
          </p:cNvSpPr>
          <p:nvPr/>
        </p:nvSpPr>
        <p:spPr bwMode="auto">
          <a:xfrm>
            <a:off x="251520" y="-75217"/>
            <a:ext cx="6624736" cy="20390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ar-SA" altLang="en-US" sz="240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وَمِنْ اٰيٰتِهٖٓ اَنْ خَلَقَ لَكُمْ مِّنْ اَنْفُسِكُمْ اَزْوَاجًا لِّتَسْكُنُوْٓا اِلَيْهَا وَجَعَلَ بَيْنَكُمْ مَّوَدَّةً وَّرَحْمَةًۗ اِنَّ فِيْ ذٰلِكَ لَاٰيٰتٍ لِّقَوْمٍ يَّتَفَكَّرُوْنَ</a:t>
            </a:r>
            <a:r>
              <a:rPr kumimoji="0" lang="en-US" altLang="en-US" sz="240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id-ID" altLang="en-US" sz="240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endParaRPr lang="id-ID" altLang="en-US" dirty="0">
              <a:solidFill>
                <a:srgbClr val="111827"/>
              </a:solidFill>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id-ID" altLang="en-US" sz="1100" b="0" i="0" u="none" strike="noStrike" cap="none" normalizeH="0" baseline="0" dirty="0">
              <a:ln>
                <a:noFill/>
              </a:ln>
              <a:solidFill>
                <a:srgbClr val="111827"/>
              </a:solidFill>
              <a:effectLst/>
              <a:latin typeface="__omar_6952f9"/>
              <a:cs typeface="Arial" panose="020B0604020202020204" pitchFamily="34" charset="0"/>
            </a:endParaRPr>
          </a:p>
          <a:p>
            <a:pPr algn="just" defTabSz="914400"/>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Di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antara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tanda-tanda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kebesaran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)-Nya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ialah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bahwa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Dia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menciptakan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pasangan-pasangan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untukmu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dari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jenis</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dirimu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sendiri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agar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merasa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tenteram</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kepadanya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Dia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menjadikan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di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antaramu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rasa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cinta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kasih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sayang</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Sesungguhnya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pada yang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demikian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itu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benar-benar</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terdapat</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tanda-tanda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kebesaran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Allah)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kaum</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yang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berpikir</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a:t>
            </a:r>
            <a:r>
              <a:rPr kumimoji="0" lang="id-ID"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(QS. </a:t>
            </a:r>
            <a:r>
              <a:rPr lang="en-US" altLang="en-US" sz="1400" b="1" dirty="0" err="1">
                <a:solidFill>
                  <a:srgbClr val="111827"/>
                </a:solidFill>
                <a:latin typeface="__Inter_9d3317"/>
              </a:rPr>
              <a:t>Ar</a:t>
            </a:r>
            <a:r>
              <a:rPr lang="en-US" altLang="en-US" sz="1400" b="1" dirty="0">
                <a:solidFill>
                  <a:srgbClr val="111827"/>
                </a:solidFill>
                <a:latin typeface="__Inter_9d3317"/>
              </a:rPr>
              <a:t>-Rum · Ayat 21</a:t>
            </a:r>
            <a:r>
              <a:rPr lang="id-ID" altLang="en-US" sz="1400" b="1" dirty="0">
                <a:solidFill>
                  <a:srgbClr val="111827"/>
                </a:solidFill>
                <a:latin typeface="__Inter_9d3317"/>
              </a:rPr>
              <a:t>).</a:t>
            </a:r>
            <a:endParaRPr kumimoji="0" lang="en-US" altLang="en-US" sz="1200" b="0" i="0" u="none" strike="noStrike" cap="none" normalizeH="0" baseline="0" dirty="0">
              <a:ln>
                <a:noFill/>
              </a:ln>
              <a:solidFill>
                <a:schemeClr val="tx1"/>
              </a:solidFill>
              <a:effectLst/>
              <a:latin typeface="Arial" panose="020B0604020202020204" pitchFamily="34" charset="0"/>
            </a:endParaRPr>
          </a:p>
        </p:txBody>
      </p:sp>
      <p:sp>
        <p:nvSpPr>
          <p:cNvPr id="4" name="Rectangle 3">
            <a:extLst>
              <a:ext uri="{FF2B5EF4-FFF2-40B4-BE49-F238E27FC236}">
                <a16:creationId xmlns:a16="http://schemas.microsoft.com/office/drawing/2014/main" id="{188C8A19-3861-30C8-4D90-684F17A4F9E3}"/>
              </a:ext>
            </a:extLst>
          </p:cNvPr>
          <p:cNvSpPr>
            <a:spLocks noChangeArrowheads="1"/>
          </p:cNvSpPr>
          <p:nvPr/>
        </p:nvSpPr>
        <p:spPr bwMode="auto">
          <a:xfrm>
            <a:off x="2555776" y="2113694"/>
            <a:ext cx="6264696"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a:ln>
                <a:noFill/>
              </a:ln>
              <a:solidFill>
                <a:srgbClr val="111827"/>
              </a:solidFill>
              <a:effectLst/>
              <a:latin typeface="__Inter_9d3317"/>
              <a:cs typeface="+mj-cs"/>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ar-SA" altLang="en-US" b="0" i="0" u="none" strike="noStrike" cap="none" normalizeH="0" baseline="0" dirty="0">
                <a:ln>
                  <a:noFill/>
                </a:ln>
                <a:solidFill>
                  <a:srgbClr val="111827"/>
                </a:solidFill>
                <a:effectLst/>
                <a:latin typeface="__omar_6952f9"/>
                <a:cs typeface="+mj-cs"/>
              </a:rPr>
              <a:t>اُحِلَّ لَكُمْ لَيْلَةَ الصِّيَامِ الرَّفَثُ اِلٰى نِسَاۤىِٕكُمْۗ هُنَّ لِبَاسٌ لَّكُمْ وَاَنْتُمْ لِبَاسٌ لَّهُنَّۗ عَلِمَ اللّٰهُ اَنَّكُمْ كُنْتُمْ تَخْتَانُوْنَ اَنْفُسَكُمْ فَتَابَ عَلَيْكُمْ وَعَفَا عَنْكُمْۚ فَالْـٰٔنَ بَاشِرُوْهُنَّ وَابْتَغُوْا مَا كَتَبَ اللّٰهُ لَكُمْۗ وَكُلُوْا وَاشْرَبُوْا حَتّٰى يَتَبَيَّنَ لَكُمُ الْخَيْطُ الْاَبْيَضُ مِنَ الْخَيْطِ الْاَسْوَدِ مِنَ الْفَجْرِۖ ثُمَّ اَتِمُّوا الصِّيَامَ اِلَى الَّيْلِۚ وَلَا تُبَاشِرُوْهُنَّ وَاَنْتُمْ عٰكِفُوْنَۙ فِى الْمَسٰجِدِۗ تِلْكَ حُدُوْدُ اللّٰهِ فَلَا تَقْرَبُوْهَاۗ كَذٰلِكَ يُبَيِّنُ اللّٰهُ اٰيٰتِهٖ لِلنَّاسِ لَعَلَّهُمْ يَتَّقُوْنَ</a:t>
            </a:r>
            <a:r>
              <a:rPr kumimoji="0" lang="en-US" altLang="en-US" b="0" i="0" u="none" strike="noStrike" cap="none" normalizeH="0" baseline="0" dirty="0">
                <a:ln>
                  <a:noFill/>
                </a:ln>
                <a:solidFill>
                  <a:srgbClr val="111827"/>
                </a:solidFill>
                <a:effectLst/>
                <a:latin typeface="__omar_6952f9"/>
                <a:cs typeface="+mj-cs"/>
              </a:rPr>
              <a:t> </a:t>
            </a:r>
            <a:endParaRPr kumimoji="0" lang="id-ID" altLang="en-US" b="0" i="0" u="none" strike="noStrike" cap="none" normalizeH="0" baseline="0" dirty="0">
              <a:ln>
                <a:noFill/>
              </a:ln>
              <a:solidFill>
                <a:srgbClr val="111827"/>
              </a:solidFill>
              <a:effectLst/>
              <a:latin typeface="__omar_6952f9"/>
              <a:cs typeface="+mj-cs"/>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id-ID" altLang="en-US" dirty="0">
              <a:solidFill>
                <a:srgbClr val="111827"/>
              </a:solidFill>
              <a:latin typeface="__omar_6952f9"/>
              <a:cs typeface="+mj-cs"/>
            </a:endParaRPr>
          </a:p>
          <a:p>
            <a:pPr algn="just" defTabSz="914400"/>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Dihalalkan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pada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malam</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puasa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bercampur</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dengan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istrimu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Mereka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adalah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pakaian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adalah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pakaian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mereka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Allah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mengetahui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bahwa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tidak</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dapat</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menahan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dirimu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sendiri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tetapi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Dia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menerima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tobatmu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memaafkanmu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Maka,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sekarang</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campurilah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mereka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carilah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apa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yang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ditetapkan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Allah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Makan dan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minumlah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hingga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jelas</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bagimu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perbedaan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antara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benang</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putih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benang</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hitam</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yaitu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fajar</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Kemudian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sempurnakanlah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puasa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sampai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datang</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malam</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Akan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tetapi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jangan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campuri</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mereka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ketika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dalam</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keadaan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beriktikaf</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di masjid.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Itulah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batas-batas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ketentuan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Allah. Maka,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janganlah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kamu</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mendekatinya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Demikianlah</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Allah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menerangkan</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ayat</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ayat</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-Nya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kepada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manusia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agar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mereka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a:t>
            </a:r>
            <a:r>
              <a:rPr kumimoji="0" lang="en-US" altLang="en-US" sz="1400" b="0" i="0" u="none" strike="noStrike" cap="none" normalizeH="0" baseline="0" dirty="0" err="1">
                <a:ln>
                  <a:noFill/>
                </a:ln>
                <a:solidFill>
                  <a:srgbClr val="111827"/>
                </a:solidFill>
                <a:effectLst/>
                <a:latin typeface="Times New Roman" panose="02020603050405020304" pitchFamily="18" charset="0"/>
                <a:cs typeface="Times New Roman" panose="02020603050405020304" pitchFamily="18" charset="0"/>
              </a:rPr>
              <a:t>bertakwa</a:t>
            </a:r>
            <a:r>
              <a:rPr kumimoji="0" lang="en-US"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a:t>
            </a:r>
            <a:r>
              <a:rPr kumimoji="0" lang="id-ID" altLang="en-US" sz="1400" b="0" i="0" u="none" strike="noStrike" cap="none" normalizeH="0" baseline="0" dirty="0">
                <a:ln>
                  <a:noFill/>
                </a:ln>
                <a:solidFill>
                  <a:srgbClr val="111827"/>
                </a:solidFill>
                <a:effectLst/>
                <a:latin typeface="Times New Roman" panose="02020603050405020304" pitchFamily="18" charset="0"/>
                <a:cs typeface="Times New Roman" panose="02020603050405020304" pitchFamily="18" charset="0"/>
              </a:rPr>
              <a:t> (QS. </a:t>
            </a:r>
            <a:r>
              <a:rPr lang="en-US" altLang="en-US" sz="1400" b="1" dirty="0">
                <a:solidFill>
                  <a:srgbClr val="111827"/>
                </a:solidFill>
                <a:latin typeface="Times New Roman" panose="02020603050405020304" pitchFamily="18" charset="0"/>
                <a:cs typeface="Times New Roman" panose="02020603050405020304" pitchFamily="18" charset="0"/>
              </a:rPr>
              <a:t>Al-Baqarah · Ayat 187</a:t>
            </a:r>
            <a:r>
              <a:rPr lang="id-ID" altLang="en-US" sz="1400" b="1" dirty="0">
                <a:solidFill>
                  <a:srgbClr val="111827"/>
                </a:solidFill>
                <a:latin typeface="Times New Roman" panose="02020603050405020304" pitchFamily="18" charset="0"/>
                <a:cs typeface="Times New Roman" panose="02020603050405020304" pitchFamily="18" charset="0"/>
              </a:rPr>
              <a:t>).</a:t>
            </a:r>
            <a:endParaRPr kumimoji="0" lang="en-US" altLang="en-US" sz="14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61448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Undangan kosong Vector Images | Depositphotos">
            <a:extLst>
              <a:ext uri="{FF2B5EF4-FFF2-40B4-BE49-F238E27FC236}">
                <a16:creationId xmlns:a16="http://schemas.microsoft.com/office/drawing/2014/main" id="{B59EAF44-9426-5C45-A079-5EE26562E45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 y="11931"/>
            <a:ext cx="9139464" cy="68457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1D6B13B-92D9-5BAA-3254-BDDB5696C1ED}"/>
              </a:ext>
            </a:extLst>
          </p:cNvPr>
          <p:cNvSpPr txBox="1"/>
          <p:nvPr/>
        </p:nvSpPr>
        <p:spPr>
          <a:xfrm>
            <a:off x="611560" y="1511560"/>
            <a:ext cx="8064896" cy="3908762"/>
          </a:xfrm>
          <a:prstGeom prst="rect">
            <a:avLst/>
          </a:prstGeom>
          <a:noFill/>
        </p:spPr>
        <p:txBody>
          <a:bodyPr wrap="square">
            <a:spAutoFit/>
          </a:bodyPr>
          <a:lstStyle/>
          <a:p>
            <a:pPr algn="just"/>
            <a:r>
              <a:rPr lang="id-ID" sz="2400" b="1" dirty="0">
                <a:solidFill>
                  <a:srgbClr val="C00000"/>
                </a:solidFill>
                <a:latin typeface="Times New Roman" panose="02020603050405020304" pitchFamily="18" charset="0"/>
                <a:cs typeface="Times New Roman" panose="02020603050405020304" pitchFamily="18" charset="0"/>
              </a:rPr>
              <a:t>5. Talak dan Rujuk</a:t>
            </a:r>
            <a:endParaRPr lang="id-ID" sz="1400" b="1" dirty="0">
              <a:solidFill>
                <a:srgbClr val="C00000"/>
              </a:solidFill>
              <a:latin typeface="Times New Roman" panose="02020603050405020304" pitchFamily="18" charset="0"/>
              <a:cs typeface="Times New Roman" panose="02020603050405020304" pitchFamily="18" charset="0"/>
            </a:endParaRPr>
          </a:p>
          <a:p>
            <a:pPr marL="457200" indent="-457200" algn="just">
              <a:buAutoNum type="alphaUcPeriod"/>
            </a:pPr>
            <a:r>
              <a:rPr lang="en-ID" sz="1400" b="1" i="1" dirty="0">
                <a:latin typeface="Times New Roman" panose="02020603050405020304" pitchFamily="18" charset="0"/>
                <a:cs typeface="Times New Roman" panose="02020603050405020304" pitchFamily="18" charset="0"/>
              </a:rPr>
              <a:t>Talak</a:t>
            </a:r>
            <a:r>
              <a:rPr lang="en-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algn="just"/>
            <a:r>
              <a:rPr lang="en-ID" sz="1400" dirty="0" err="1">
                <a:latin typeface="Times New Roman" panose="02020603050405020304" pitchFamily="18" charset="0"/>
                <a:cs typeface="Times New Roman" panose="02020603050405020304" pitchFamily="18" charset="0"/>
              </a:rPr>
              <a:t>secara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bahasa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ialah</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memutuskan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ikatan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Diambil</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dari</a:t>
            </a:r>
            <a:r>
              <a:rPr lang="en-ID" sz="1400" dirty="0">
                <a:latin typeface="Times New Roman" panose="02020603050405020304" pitchFamily="18" charset="0"/>
                <a:cs typeface="Times New Roman" panose="02020603050405020304" pitchFamily="18" charset="0"/>
              </a:rPr>
              <a:t> kata </a:t>
            </a:r>
            <a:r>
              <a:rPr lang="en-ID" sz="1400" dirty="0" err="1">
                <a:latin typeface="Times New Roman" panose="02020603050405020304" pitchFamily="18" charset="0"/>
                <a:cs typeface="Times New Roman" panose="02020603050405020304" pitchFamily="18" charset="0"/>
              </a:rPr>
              <a:t>itlaq</a:t>
            </a:r>
            <a:r>
              <a:rPr lang="en-ID" sz="1400" dirty="0">
                <a:latin typeface="Times New Roman" panose="02020603050405020304" pitchFamily="18" charset="0"/>
                <a:cs typeface="Times New Roman" panose="02020603050405020304" pitchFamily="18" charset="0"/>
              </a:rPr>
              <a:t> yang </a:t>
            </a:r>
            <a:r>
              <a:rPr lang="en-ID" sz="1400" dirty="0" err="1">
                <a:latin typeface="Times New Roman" panose="02020603050405020304" pitchFamily="18" charset="0"/>
                <a:cs typeface="Times New Roman" panose="02020603050405020304" pitchFamily="18" charset="0"/>
              </a:rPr>
              <a:t>artinya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adalah</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melepaskan</a:t>
            </a:r>
            <a:r>
              <a:rPr lang="en-ID" sz="1400" dirty="0">
                <a:latin typeface="Times New Roman" panose="02020603050405020304" pitchFamily="18" charset="0"/>
                <a:cs typeface="Times New Roman" panose="02020603050405020304" pitchFamily="18" charset="0"/>
              </a:rPr>
              <a:t> dan </a:t>
            </a:r>
            <a:r>
              <a:rPr lang="en-ID" sz="1400" dirty="0" err="1">
                <a:latin typeface="Times New Roman" panose="02020603050405020304" pitchFamily="18" charset="0"/>
                <a:cs typeface="Times New Roman" panose="02020603050405020304" pitchFamily="18" charset="0"/>
              </a:rPr>
              <a:t>meninggalkan</a:t>
            </a:r>
            <a:r>
              <a:rPr lang="en-ID" sz="1400" dirty="0">
                <a:latin typeface="Times New Roman" panose="02020603050405020304" pitchFamily="18" charset="0"/>
                <a:cs typeface="Times New Roman" panose="02020603050405020304" pitchFamily="18" charset="0"/>
              </a:rPr>
              <a:t>.</a:t>
            </a:r>
            <a:endParaRPr lang="id-ID" sz="1400" dirty="0">
              <a:latin typeface="Times New Roman" panose="02020603050405020304" pitchFamily="18" charset="0"/>
              <a:cs typeface="Times New Roman" panose="02020603050405020304" pitchFamily="18" charset="0"/>
            </a:endParaRPr>
          </a:p>
          <a:p>
            <a:pPr algn="just"/>
            <a:endParaRPr lang="id-ID" sz="1400" dirty="0">
              <a:latin typeface="Times New Roman" panose="02020603050405020304" pitchFamily="18" charset="0"/>
              <a:cs typeface="Times New Roman" panose="02020603050405020304" pitchFamily="18" charset="0"/>
            </a:endParaRPr>
          </a:p>
          <a:p>
            <a:pPr algn="just"/>
            <a:r>
              <a:rPr lang="id-ID" sz="1400" dirty="0">
                <a:latin typeface="Times New Roman" panose="02020603050405020304" pitchFamily="18" charset="0"/>
                <a:cs typeface="Times New Roman" panose="02020603050405020304" pitchFamily="18" charset="0"/>
              </a:rPr>
              <a:t>M</a:t>
            </a:r>
            <a:r>
              <a:rPr lang="en-ID" sz="1400" dirty="0" err="1">
                <a:latin typeface="Times New Roman" panose="02020603050405020304" pitchFamily="18" charset="0"/>
                <a:cs typeface="Times New Roman" panose="02020603050405020304" pitchFamily="18" charset="0"/>
              </a:rPr>
              <a:t>enurut</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istilah</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syara</a:t>
            </a:r>
            <a:r>
              <a:rPr lang="en-ID" sz="1400" dirty="0">
                <a:latin typeface="Times New Roman" panose="02020603050405020304" pitchFamily="18" charset="0"/>
                <a:cs typeface="Times New Roman" panose="02020603050405020304" pitchFamily="18" charset="0"/>
              </a:rPr>
              <a:t>’, talak </a:t>
            </a:r>
            <a:r>
              <a:rPr lang="en-ID" sz="1400" dirty="0" err="1">
                <a:latin typeface="Times New Roman" panose="02020603050405020304" pitchFamily="18" charset="0"/>
                <a:cs typeface="Times New Roman" panose="02020603050405020304" pitchFamily="18" charset="0"/>
              </a:rPr>
              <a:t>yaitu</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melepaskan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tali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perkawinan</a:t>
            </a:r>
            <a:r>
              <a:rPr lang="en-ID" sz="1400" dirty="0">
                <a:latin typeface="Times New Roman" panose="02020603050405020304" pitchFamily="18" charset="0"/>
                <a:cs typeface="Times New Roman" panose="02020603050405020304" pitchFamily="18" charset="0"/>
              </a:rPr>
              <a:t> dan </a:t>
            </a:r>
            <a:r>
              <a:rPr lang="en-ID" sz="1400" dirty="0" err="1">
                <a:latin typeface="Times New Roman" panose="02020603050405020304" pitchFamily="18" charset="0"/>
                <a:cs typeface="Times New Roman" panose="02020603050405020304" pitchFamily="18" charset="0"/>
              </a:rPr>
              <a:t>mengakhiri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hubungan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suami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isteri</a:t>
            </a:r>
            <a:r>
              <a:rPr lang="en-ID" sz="1400" dirty="0">
                <a:latin typeface="Times New Roman" panose="02020603050405020304" pitchFamily="18" charset="0"/>
                <a:cs typeface="Times New Roman" panose="02020603050405020304" pitchFamily="18" charset="0"/>
              </a:rPr>
              <a:t>.”</a:t>
            </a:r>
            <a:endParaRPr lang="id-ID" sz="1400" dirty="0">
              <a:latin typeface="Times New Roman" panose="02020603050405020304" pitchFamily="18" charset="0"/>
              <a:cs typeface="Times New Roman" panose="02020603050405020304" pitchFamily="18" charset="0"/>
            </a:endParaRPr>
          </a:p>
          <a:p>
            <a:pPr algn="just"/>
            <a:r>
              <a:rPr lang="en-ID" sz="1400" dirty="0">
                <a:latin typeface="Times New Roman" panose="02020603050405020304" pitchFamily="18" charset="0"/>
                <a:cs typeface="Times New Roman" panose="02020603050405020304" pitchFamily="18" charset="0"/>
              </a:rPr>
              <a:t>(al-Baqarah: 229)</a:t>
            </a:r>
            <a:endParaRPr lang="id-ID" sz="1400" dirty="0">
              <a:latin typeface="Times New Roman" panose="02020603050405020304" pitchFamily="18" charset="0"/>
              <a:cs typeface="Times New Roman" panose="02020603050405020304" pitchFamily="18" charset="0"/>
            </a:endParaRPr>
          </a:p>
          <a:p>
            <a:pPr algn="just"/>
            <a:endParaRPr lang="id-ID" sz="1400" dirty="0">
              <a:latin typeface="Times New Roman" panose="02020603050405020304" pitchFamily="18" charset="0"/>
              <a:cs typeface="Times New Roman" panose="02020603050405020304" pitchFamily="18" charset="0"/>
            </a:endParaRPr>
          </a:p>
          <a:p>
            <a:pPr algn="just"/>
            <a:r>
              <a:rPr lang="en-ID" sz="1400" b="1" i="1" dirty="0">
                <a:latin typeface="Times New Roman" panose="02020603050405020304" pitchFamily="18" charset="0"/>
                <a:cs typeface="Times New Roman" panose="02020603050405020304" pitchFamily="18" charset="0"/>
              </a:rPr>
              <a:t>Hukum Talak </a:t>
            </a:r>
            <a:r>
              <a:rPr lang="en-ID" sz="1400" dirty="0" err="1">
                <a:latin typeface="Times New Roman" panose="02020603050405020304" pitchFamily="18" charset="0"/>
                <a:cs typeface="Times New Roman" panose="02020603050405020304" pitchFamily="18" charset="0"/>
              </a:rPr>
              <a:t>Mengenai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hukum</a:t>
            </a:r>
            <a:r>
              <a:rPr lang="en-ID" sz="1400" dirty="0">
                <a:latin typeface="Times New Roman" panose="02020603050405020304" pitchFamily="18" charset="0"/>
                <a:cs typeface="Times New Roman" panose="02020603050405020304" pitchFamily="18" charset="0"/>
              </a:rPr>
              <a:t> talak, </a:t>
            </a:r>
            <a:r>
              <a:rPr lang="en-ID" sz="1400" dirty="0" err="1">
                <a:latin typeface="Times New Roman" panose="02020603050405020304" pitchFamily="18" charset="0"/>
                <a:cs typeface="Times New Roman" panose="02020603050405020304" pitchFamily="18" charset="0"/>
              </a:rPr>
              <a:t>terdapat</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perbedaan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pendapat</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dikalangan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ahli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fiqh</a:t>
            </a:r>
            <a:r>
              <a:rPr lang="en-ID" sz="1400" dirty="0">
                <a:latin typeface="Times New Roman" panose="02020603050405020304" pitchFamily="18" charset="0"/>
                <a:cs typeface="Times New Roman" panose="02020603050405020304" pitchFamily="18" charset="0"/>
              </a:rPr>
              <a:t>. Dari </a:t>
            </a:r>
            <a:r>
              <a:rPr lang="en-ID" sz="1400" dirty="0" err="1">
                <a:latin typeface="Times New Roman" panose="02020603050405020304" pitchFamily="18" charset="0"/>
                <a:cs typeface="Times New Roman" panose="02020603050405020304" pitchFamily="18" charset="0"/>
              </a:rPr>
              <a:t>kalangan</a:t>
            </a:r>
            <a:r>
              <a:rPr lang="en-ID" sz="1400" dirty="0">
                <a:latin typeface="Times New Roman" panose="02020603050405020304" pitchFamily="18" charset="0"/>
                <a:cs typeface="Times New Roman" panose="02020603050405020304" pitchFamily="18" charset="0"/>
              </a:rPr>
              <a:t> Ulama’ </a:t>
            </a:r>
            <a:r>
              <a:rPr lang="en-ID" sz="1400" dirty="0" err="1">
                <a:latin typeface="Times New Roman" panose="02020603050405020304" pitchFamily="18" charset="0"/>
                <a:cs typeface="Times New Roman" panose="02020603050405020304" pitchFamily="18" charset="0"/>
              </a:rPr>
              <a:t>Hanafiyah</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berpendapat</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bahwa</a:t>
            </a:r>
            <a:r>
              <a:rPr lang="en-ID" sz="1400" dirty="0">
                <a:latin typeface="Times New Roman" panose="02020603050405020304" pitchFamily="18" charset="0"/>
                <a:cs typeface="Times New Roman" panose="02020603050405020304" pitchFamily="18" charset="0"/>
              </a:rPr>
              <a:t> talak </a:t>
            </a:r>
            <a:r>
              <a:rPr lang="en-ID" sz="1400" dirty="0" err="1">
                <a:latin typeface="Times New Roman" panose="02020603050405020304" pitchFamily="18" charset="0"/>
                <a:cs typeface="Times New Roman" panose="02020603050405020304" pitchFamily="18" charset="0"/>
              </a:rPr>
              <a:t>itu</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terlarang</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kecuali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bila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diperlukan</a:t>
            </a:r>
            <a:r>
              <a:rPr lang="en-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algn="just"/>
            <a:endParaRPr lang="id-ID" sz="1400" dirty="0">
              <a:latin typeface="Times New Roman" panose="02020603050405020304" pitchFamily="18" charset="0"/>
              <a:cs typeface="Times New Roman" panose="02020603050405020304" pitchFamily="18" charset="0"/>
            </a:endParaRPr>
          </a:p>
          <a:p>
            <a:pPr algn="just"/>
            <a:r>
              <a:rPr lang="en-ID" sz="1400" dirty="0">
                <a:latin typeface="Times New Roman" panose="02020603050405020304" pitchFamily="18" charset="0"/>
                <a:cs typeface="Times New Roman" panose="02020603050405020304" pitchFamily="18" charset="0"/>
              </a:rPr>
              <a:t>Sedang </a:t>
            </a:r>
            <a:r>
              <a:rPr lang="en-ID" sz="1400" dirty="0" err="1">
                <a:latin typeface="Times New Roman" panose="02020603050405020304" pitchFamily="18" charset="0"/>
                <a:cs typeface="Times New Roman" panose="02020603050405020304" pitchFamily="18" charset="0"/>
              </a:rPr>
              <a:t>menurut</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madzhab</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Syafi’i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membedakan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hukum</a:t>
            </a:r>
            <a:r>
              <a:rPr lang="en-ID" sz="1400" dirty="0">
                <a:latin typeface="Times New Roman" panose="02020603050405020304" pitchFamily="18" charset="0"/>
                <a:cs typeface="Times New Roman" panose="02020603050405020304" pitchFamily="18" charset="0"/>
              </a:rPr>
              <a:t> talak </a:t>
            </a:r>
            <a:r>
              <a:rPr lang="en-ID" sz="1400" dirty="0" err="1">
                <a:latin typeface="Times New Roman" panose="02020603050405020304" pitchFamily="18" charset="0"/>
                <a:cs typeface="Times New Roman" panose="02020603050405020304" pitchFamily="18" charset="0"/>
              </a:rPr>
              <a:t>menjadi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empat</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yaitu</a:t>
            </a:r>
            <a:r>
              <a:rPr lang="en-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457200" indent="-457200" algn="just">
              <a:buAutoNum type="alphaLcPeriod"/>
            </a:pPr>
            <a:r>
              <a:rPr lang="en-ID" sz="1400" dirty="0" err="1">
                <a:latin typeface="Times New Roman" panose="02020603050405020304" pitchFamily="18" charset="0"/>
                <a:cs typeface="Times New Roman" panose="02020603050405020304" pitchFamily="18" charset="0"/>
              </a:rPr>
              <a:t>Wajib</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yaitu</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seperti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talaknya</a:t>
            </a:r>
            <a:r>
              <a:rPr lang="en-ID" sz="1400" dirty="0">
                <a:latin typeface="Times New Roman" panose="02020603050405020304" pitchFamily="18" charset="0"/>
                <a:cs typeface="Times New Roman" panose="02020603050405020304" pitchFamily="18" charset="0"/>
              </a:rPr>
              <a:t> orang yang </a:t>
            </a:r>
            <a:r>
              <a:rPr lang="en-ID" sz="1400" dirty="0" err="1">
                <a:latin typeface="Times New Roman" panose="02020603050405020304" pitchFamily="18" charset="0"/>
                <a:cs typeface="Times New Roman" panose="02020603050405020304" pitchFamily="18" charset="0"/>
              </a:rPr>
              <a:t>tidak</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bisa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bersetubuh</a:t>
            </a:r>
            <a:r>
              <a:rPr lang="en-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457200" indent="-457200" algn="just">
              <a:buAutoNum type="alphaLcPeriod"/>
            </a:pPr>
            <a:r>
              <a:rPr lang="en-ID" sz="1400" dirty="0">
                <a:latin typeface="Times New Roman" panose="02020603050405020304" pitchFamily="18" charset="0"/>
                <a:cs typeface="Times New Roman" panose="02020603050405020304" pitchFamily="18" charset="0"/>
              </a:rPr>
              <a:t>Haram </a:t>
            </a:r>
            <a:r>
              <a:rPr lang="en-ID" sz="1400" dirty="0" err="1">
                <a:latin typeface="Times New Roman" panose="02020603050405020304" pitchFamily="18" charset="0"/>
                <a:cs typeface="Times New Roman" panose="02020603050405020304" pitchFamily="18" charset="0"/>
              </a:rPr>
              <a:t>yaitu</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menjatuhkan</a:t>
            </a:r>
            <a:r>
              <a:rPr lang="en-ID" sz="1400" dirty="0">
                <a:latin typeface="Times New Roman" panose="02020603050405020304" pitchFamily="18" charset="0"/>
                <a:cs typeface="Times New Roman" panose="02020603050405020304" pitchFamily="18" charset="0"/>
              </a:rPr>
              <a:t> talak </a:t>
            </a:r>
            <a:r>
              <a:rPr lang="en-ID" sz="1400" dirty="0" err="1">
                <a:latin typeface="Times New Roman" panose="02020603050405020304" pitchFamily="18" charset="0"/>
                <a:cs typeface="Times New Roman" panose="02020603050405020304" pitchFamily="18" charset="0"/>
              </a:rPr>
              <a:t>sewaktu</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isteri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dalam</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keadaan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haid</a:t>
            </a:r>
            <a:r>
              <a:rPr lang="en-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457200" indent="-457200" algn="just">
              <a:buAutoNum type="alphaLcPeriod"/>
            </a:pPr>
            <a:r>
              <a:rPr lang="en-ID" sz="1400" dirty="0">
                <a:latin typeface="Times New Roman" panose="02020603050405020304" pitchFamily="18" charset="0"/>
                <a:cs typeface="Times New Roman" panose="02020603050405020304" pitchFamily="18" charset="0"/>
              </a:rPr>
              <a:t>Sunnah </a:t>
            </a:r>
            <a:r>
              <a:rPr lang="en-ID" sz="1400" dirty="0" err="1">
                <a:latin typeface="Times New Roman" panose="02020603050405020304" pitchFamily="18" charset="0"/>
                <a:cs typeface="Times New Roman" panose="02020603050405020304" pitchFamily="18" charset="0"/>
              </a:rPr>
              <a:t>yaitu</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seperti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talaknya</a:t>
            </a:r>
            <a:r>
              <a:rPr lang="en-ID" sz="1400" dirty="0">
                <a:latin typeface="Times New Roman" panose="02020603050405020304" pitchFamily="18" charset="0"/>
                <a:cs typeface="Times New Roman" panose="02020603050405020304" pitchFamily="18" charset="0"/>
              </a:rPr>
              <a:t> orang yang </a:t>
            </a:r>
            <a:r>
              <a:rPr lang="en-ID" sz="1400" dirty="0" err="1">
                <a:latin typeface="Times New Roman" panose="02020603050405020304" pitchFamily="18" charset="0"/>
                <a:cs typeface="Times New Roman" panose="02020603050405020304" pitchFamily="18" charset="0"/>
              </a:rPr>
              <a:t>tidak</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bisa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melaksanakan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kewajibannya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sebagai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suami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karena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tidak</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ada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keinginan</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sama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sekali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kepada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isterinya</a:t>
            </a:r>
            <a:r>
              <a:rPr lang="en-ID" sz="1400" dirty="0">
                <a:latin typeface="Times New Roman" panose="02020603050405020304" pitchFamily="18" charset="0"/>
                <a:cs typeface="Times New Roman" panose="02020603050405020304" pitchFamily="18" charset="0"/>
              </a:rPr>
              <a:t>. </a:t>
            </a:r>
            <a:endParaRPr lang="id-ID" sz="1400" dirty="0">
              <a:latin typeface="Times New Roman" panose="02020603050405020304" pitchFamily="18" charset="0"/>
              <a:cs typeface="Times New Roman" panose="02020603050405020304" pitchFamily="18" charset="0"/>
            </a:endParaRPr>
          </a:p>
          <a:p>
            <a:pPr marL="457200" indent="-457200" algn="just">
              <a:buAutoNum type="alphaLcPeriod"/>
            </a:pPr>
            <a:r>
              <a:rPr lang="en-ID" sz="1400" dirty="0" err="1">
                <a:latin typeface="Times New Roman" panose="02020603050405020304" pitchFamily="18" charset="0"/>
                <a:cs typeface="Times New Roman" panose="02020603050405020304" pitchFamily="18" charset="0"/>
              </a:rPr>
              <a:t>Makruh</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seperti</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terpeliharannya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semua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peristiwa</a:t>
            </a:r>
            <a:r>
              <a:rPr lang="en-ID" sz="1400" dirty="0">
                <a:latin typeface="Times New Roman" panose="02020603050405020304" pitchFamily="18" charset="0"/>
                <a:cs typeface="Times New Roman" panose="02020603050405020304" pitchFamily="18" charset="0"/>
              </a:rPr>
              <a:t> </a:t>
            </a:r>
            <a:r>
              <a:rPr lang="en-ID" sz="1400" dirty="0" err="1">
                <a:latin typeface="Times New Roman" panose="02020603050405020304" pitchFamily="18" charset="0"/>
                <a:cs typeface="Times New Roman" panose="02020603050405020304" pitchFamily="18" charset="0"/>
              </a:rPr>
              <a:t>tersebut</a:t>
            </a:r>
            <a:r>
              <a:rPr lang="en-ID" sz="1400" dirty="0">
                <a:latin typeface="Times New Roman" panose="02020603050405020304" pitchFamily="18" charset="0"/>
                <a:cs typeface="Times New Roman" panose="02020603050405020304" pitchFamily="18" charset="0"/>
              </a:rPr>
              <a:t> di </a:t>
            </a:r>
            <a:r>
              <a:rPr lang="en-ID" sz="1400" dirty="0" err="1">
                <a:latin typeface="Times New Roman" panose="02020603050405020304" pitchFamily="18" charset="0"/>
                <a:cs typeface="Times New Roman" panose="02020603050405020304" pitchFamily="18" charset="0"/>
              </a:rPr>
              <a:t>atas</a:t>
            </a:r>
            <a:endParaRPr lang="en-ID"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067066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4BD6ED-8F1B-82F5-8C63-BCAE2FF3BA46}"/>
            </a:ext>
          </a:extLst>
        </p:cNvPr>
        <p:cNvGrpSpPr/>
        <p:nvPr/>
      </p:nvGrpSpPr>
      <p:grpSpPr>
        <a:xfrm>
          <a:off x="0" y="0"/>
          <a:ext cx="0" cy="0"/>
          <a:chOff x="0" y="0"/>
          <a:chExt cx="0" cy="0"/>
        </a:xfrm>
      </p:grpSpPr>
      <p:pic>
        <p:nvPicPr>
          <p:cNvPr id="2" name="Picture 2" descr="Undangan kosong Vector Images | Depositphotos">
            <a:extLst>
              <a:ext uri="{FF2B5EF4-FFF2-40B4-BE49-F238E27FC236}">
                <a16:creationId xmlns:a16="http://schemas.microsoft.com/office/drawing/2014/main" id="{1267E4C6-F5BF-1833-C3B8-C6F01EADDD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 y="11931"/>
            <a:ext cx="9139464" cy="68457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EDA43392-4F31-E4D1-F0CC-7C969F994957}"/>
              </a:ext>
            </a:extLst>
          </p:cNvPr>
          <p:cNvSpPr txBox="1"/>
          <p:nvPr/>
        </p:nvSpPr>
        <p:spPr>
          <a:xfrm>
            <a:off x="323528" y="1342052"/>
            <a:ext cx="8496944" cy="4216539"/>
          </a:xfrm>
          <a:prstGeom prst="rect">
            <a:avLst/>
          </a:prstGeom>
          <a:noFill/>
        </p:spPr>
        <p:txBody>
          <a:bodyPr wrap="square">
            <a:spAutoFit/>
          </a:bodyPr>
          <a:lstStyle/>
          <a:p>
            <a:pPr algn="just"/>
            <a:r>
              <a:rPr lang="id-ID" sz="2800" b="1" dirty="0">
                <a:solidFill>
                  <a:srgbClr val="C00000"/>
                </a:solidFill>
                <a:latin typeface="Times New Roman" panose="02020603050405020304" pitchFamily="18" charset="0"/>
                <a:cs typeface="Times New Roman" panose="02020603050405020304" pitchFamily="18" charset="0"/>
              </a:rPr>
              <a:t>Macam-macam Talak</a:t>
            </a:r>
          </a:p>
          <a:p>
            <a:pPr algn="just"/>
            <a:endParaRPr lang="id-ID" sz="1600" dirty="0">
              <a:latin typeface="Times New Roman" panose="02020603050405020304" pitchFamily="18" charset="0"/>
              <a:cs typeface="Times New Roman" panose="02020603050405020304" pitchFamily="18" charset="0"/>
            </a:endParaRPr>
          </a:p>
          <a:p>
            <a:pPr algn="just"/>
            <a:r>
              <a:rPr lang="id-ID" sz="1600" b="1" dirty="0">
                <a:latin typeface="Times New Roman" panose="02020603050405020304" pitchFamily="18" charset="0"/>
                <a:cs typeface="Times New Roman" panose="02020603050405020304" pitchFamily="18" charset="0"/>
              </a:rPr>
              <a:t>1. </a:t>
            </a:r>
            <a:r>
              <a:rPr lang="en-ID" sz="1600" b="1" dirty="0">
                <a:latin typeface="Times New Roman" panose="02020603050405020304" pitchFamily="18" charset="0"/>
                <a:cs typeface="Times New Roman" panose="02020603050405020304" pitchFamily="18" charset="0"/>
              </a:rPr>
              <a:t>Talak </a:t>
            </a:r>
            <a:r>
              <a:rPr lang="en-ID" sz="1600" b="1" dirty="0" err="1">
                <a:latin typeface="Times New Roman" panose="02020603050405020304" pitchFamily="18" charset="0"/>
                <a:cs typeface="Times New Roman" panose="02020603050405020304" pitchFamily="18" charset="0"/>
              </a:rPr>
              <a:t>Raj’i</a:t>
            </a:r>
            <a:r>
              <a:rPr lang="en-ID" sz="1600" b="1" dirty="0">
                <a:latin typeface="Times New Roman" panose="02020603050405020304" pitchFamily="18" charset="0"/>
                <a:cs typeface="Times New Roman" panose="02020603050405020304" pitchFamily="18" charset="0"/>
              </a:rPr>
              <a:t> </a:t>
            </a:r>
            <a:endParaRPr lang="id-ID" sz="1600" b="1" dirty="0">
              <a:latin typeface="Times New Roman" panose="02020603050405020304" pitchFamily="18" charset="0"/>
              <a:cs typeface="Times New Roman" panose="02020603050405020304" pitchFamily="18" charset="0"/>
            </a:endParaRPr>
          </a:p>
          <a:p>
            <a:pPr algn="just"/>
            <a:r>
              <a:rPr lang="en-ID" sz="1600" dirty="0">
                <a:latin typeface="Times New Roman" panose="02020603050405020304" pitchFamily="18" charset="0"/>
                <a:cs typeface="Times New Roman" panose="02020603050405020304" pitchFamily="18" charset="0"/>
              </a:rPr>
              <a:t>Talak </a:t>
            </a:r>
            <a:r>
              <a:rPr lang="en-ID" sz="1600" dirty="0" err="1">
                <a:latin typeface="Times New Roman" panose="02020603050405020304" pitchFamily="18" charset="0"/>
                <a:cs typeface="Times New Roman" panose="02020603050405020304" pitchFamily="18" charset="0"/>
              </a:rPr>
              <a:t>raj’i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yaitu</a:t>
            </a:r>
            <a:r>
              <a:rPr lang="en-ID" sz="1600" dirty="0">
                <a:latin typeface="Times New Roman" panose="02020603050405020304" pitchFamily="18" charset="0"/>
                <a:cs typeface="Times New Roman" panose="02020603050405020304" pitchFamily="18" charset="0"/>
              </a:rPr>
              <a:t> talak </a:t>
            </a:r>
            <a:r>
              <a:rPr lang="en-ID" sz="1600" dirty="0" err="1">
                <a:latin typeface="Times New Roman" panose="02020603050405020304" pitchFamily="18" charset="0"/>
                <a:cs typeface="Times New Roman" panose="02020603050405020304" pitchFamily="18" charset="0"/>
              </a:rPr>
              <a:t>dimana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suami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mempunyai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hak</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merujuk</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kembali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isterinya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setelah</a:t>
            </a:r>
            <a:r>
              <a:rPr lang="en-ID" sz="1600" dirty="0">
                <a:latin typeface="Times New Roman" panose="02020603050405020304" pitchFamily="18" charset="0"/>
                <a:cs typeface="Times New Roman" panose="02020603050405020304" pitchFamily="18" charset="0"/>
              </a:rPr>
              <a:t> talak </a:t>
            </a:r>
            <a:r>
              <a:rPr lang="en-ID" sz="1600" dirty="0" err="1">
                <a:latin typeface="Times New Roman" panose="02020603050405020304" pitchFamily="18" charset="0"/>
                <a:cs typeface="Times New Roman" panose="02020603050405020304" pitchFamily="18" charset="0"/>
              </a:rPr>
              <a:t>itu</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dijatuhkan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dengan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lafaz-lafaz</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tertentu</a:t>
            </a:r>
            <a:r>
              <a:rPr lang="en-ID" sz="1600" dirty="0">
                <a:latin typeface="Times New Roman" panose="02020603050405020304" pitchFamily="18" charset="0"/>
                <a:cs typeface="Times New Roman" panose="02020603050405020304" pitchFamily="18" charset="0"/>
              </a:rPr>
              <a:t> dan </a:t>
            </a:r>
            <a:r>
              <a:rPr lang="en-ID" sz="1600" dirty="0" err="1">
                <a:latin typeface="Times New Roman" panose="02020603050405020304" pitchFamily="18" charset="0"/>
                <a:cs typeface="Times New Roman" panose="02020603050405020304" pitchFamily="18" charset="0"/>
              </a:rPr>
              <a:t>isteri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benar-benar</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sedah</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digauli</a:t>
            </a:r>
            <a:endParaRPr lang="id-ID" sz="1600" dirty="0">
              <a:latin typeface="Times New Roman" panose="02020603050405020304" pitchFamily="18" charset="0"/>
              <a:cs typeface="Times New Roman" panose="02020603050405020304" pitchFamily="18" charset="0"/>
            </a:endParaRPr>
          </a:p>
          <a:p>
            <a:pPr algn="just"/>
            <a:endParaRPr lang="id-ID" sz="1600" dirty="0">
              <a:latin typeface="Times New Roman" panose="02020603050405020304" pitchFamily="18" charset="0"/>
              <a:cs typeface="Times New Roman" panose="02020603050405020304" pitchFamily="18" charset="0"/>
            </a:endParaRPr>
          </a:p>
          <a:p>
            <a:pPr algn="just"/>
            <a:r>
              <a:rPr lang="id-ID" sz="1600" b="1" dirty="0">
                <a:latin typeface="Times New Roman" panose="02020603050405020304" pitchFamily="18" charset="0"/>
                <a:cs typeface="Times New Roman" panose="02020603050405020304" pitchFamily="18" charset="0"/>
              </a:rPr>
              <a:t>2. </a:t>
            </a:r>
            <a:r>
              <a:rPr lang="en-ID" sz="1600" b="1" dirty="0">
                <a:latin typeface="Times New Roman" panose="02020603050405020304" pitchFamily="18" charset="0"/>
                <a:cs typeface="Times New Roman" panose="02020603050405020304" pitchFamily="18" charset="0"/>
              </a:rPr>
              <a:t>Talak </a:t>
            </a:r>
            <a:r>
              <a:rPr lang="en-ID" sz="1600" b="1" dirty="0" err="1">
                <a:latin typeface="Times New Roman" panose="02020603050405020304" pitchFamily="18" charset="0"/>
                <a:cs typeface="Times New Roman" panose="02020603050405020304" pitchFamily="18" charset="0"/>
              </a:rPr>
              <a:t>Ba’in</a:t>
            </a:r>
            <a:r>
              <a:rPr lang="en-ID" sz="1600" b="1" dirty="0">
                <a:latin typeface="Times New Roman" panose="02020603050405020304" pitchFamily="18" charset="0"/>
                <a:cs typeface="Times New Roman" panose="02020603050405020304" pitchFamily="18" charset="0"/>
              </a:rPr>
              <a:t> </a:t>
            </a:r>
            <a:r>
              <a:rPr lang="id-ID" sz="1600" b="1" dirty="0">
                <a:latin typeface="Times New Roman" panose="02020603050405020304" pitchFamily="18" charset="0"/>
                <a:cs typeface="Times New Roman" panose="02020603050405020304" pitchFamily="18" charset="0"/>
              </a:rPr>
              <a:t>Sughra</a:t>
            </a:r>
          </a:p>
          <a:p>
            <a:pPr algn="just"/>
            <a:r>
              <a:rPr lang="en-ID" sz="1600" dirty="0">
                <a:latin typeface="Times New Roman" panose="02020603050405020304" pitchFamily="18" charset="0"/>
                <a:cs typeface="Times New Roman" panose="02020603050405020304" pitchFamily="18" charset="0"/>
              </a:rPr>
              <a:t>Talak </a:t>
            </a:r>
            <a:r>
              <a:rPr lang="en-ID" sz="1600" dirty="0" err="1">
                <a:latin typeface="Times New Roman" panose="02020603050405020304" pitchFamily="18" charset="0"/>
                <a:cs typeface="Times New Roman" panose="02020603050405020304" pitchFamily="18" charset="0"/>
              </a:rPr>
              <a:t>ba’in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yaitu</a:t>
            </a:r>
            <a:r>
              <a:rPr lang="en-ID" sz="1600" dirty="0">
                <a:latin typeface="Times New Roman" panose="02020603050405020304" pitchFamily="18" charset="0"/>
                <a:cs typeface="Times New Roman" panose="02020603050405020304" pitchFamily="18" charset="0"/>
              </a:rPr>
              <a:t> talak yang </a:t>
            </a:r>
            <a:r>
              <a:rPr lang="en-ID" sz="1600" dirty="0" err="1">
                <a:latin typeface="Times New Roman" panose="02020603050405020304" pitchFamily="18" charset="0"/>
                <a:cs typeface="Times New Roman" panose="02020603050405020304" pitchFamily="18" charset="0"/>
              </a:rPr>
              <a:t>ketiga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kalinya</a:t>
            </a:r>
            <a:r>
              <a:rPr lang="en-ID" sz="1600" dirty="0">
                <a:latin typeface="Times New Roman" panose="02020603050405020304" pitchFamily="18" charset="0"/>
                <a:cs typeface="Times New Roman" panose="02020603050405020304" pitchFamily="18" charset="0"/>
              </a:rPr>
              <a:t>, dan talak yang </a:t>
            </a:r>
            <a:r>
              <a:rPr lang="en-ID" sz="1600" dirty="0" err="1">
                <a:latin typeface="Times New Roman" panose="02020603050405020304" pitchFamily="18" charset="0"/>
                <a:cs typeface="Times New Roman" panose="02020603050405020304" pitchFamily="18" charset="0"/>
              </a:rPr>
              <a:t>jatuh</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sebelum</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suami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isteri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berhubungan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serta</a:t>
            </a:r>
            <a:r>
              <a:rPr lang="en-ID" sz="1600" dirty="0">
                <a:latin typeface="Times New Roman" panose="02020603050405020304" pitchFamily="18" charset="0"/>
                <a:cs typeface="Times New Roman" panose="02020603050405020304" pitchFamily="18" charset="0"/>
              </a:rPr>
              <a:t> talak yang </a:t>
            </a:r>
            <a:r>
              <a:rPr lang="en-ID" sz="1600" dirty="0" err="1">
                <a:latin typeface="Times New Roman" panose="02020603050405020304" pitchFamily="18" charset="0"/>
                <a:cs typeface="Times New Roman" panose="02020603050405020304" pitchFamily="18" charset="0"/>
              </a:rPr>
              <a:t>dijatuhkan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isteri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kepada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suaminya</a:t>
            </a:r>
            <a:r>
              <a:rPr lang="id-ID" sz="1600" dirty="0">
                <a:latin typeface="Times New Roman" panose="02020603050405020304" pitchFamily="18" charset="0"/>
                <a:cs typeface="Times New Roman" panose="02020603050405020304" pitchFamily="18" charset="0"/>
              </a:rPr>
              <a:t>.</a:t>
            </a:r>
          </a:p>
          <a:p>
            <a:pPr algn="just"/>
            <a:r>
              <a:rPr lang="en-ID" sz="1600" i="1" dirty="0" err="1">
                <a:latin typeface="Times New Roman" panose="02020603050405020304" pitchFamily="18" charset="0"/>
                <a:cs typeface="Times New Roman" panose="02020603050405020304" pitchFamily="18" charset="0"/>
              </a:rPr>
              <a:t>Firman</a:t>
            </a:r>
            <a:r>
              <a:rPr lang="en-ID" sz="1600" i="1" dirty="0">
                <a:latin typeface="Times New Roman" panose="02020603050405020304" pitchFamily="18" charset="0"/>
                <a:cs typeface="Times New Roman" panose="02020603050405020304" pitchFamily="18" charset="0"/>
              </a:rPr>
              <a:t> Allah </a:t>
            </a:r>
            <a:r>
              <a:rPr lang="en-ID" sz="1600" i="1" dirty="0" err="1">
                <a:latin typeface="Times New Roman" panose="02020603050405020304" pitchFamily="18" charset="0"/>
                <a:cs typeface="Times New Roman" panose="02020603050405020304" pitchFamily="18" charset="0"/>
              </a:rPr>
              <a:t>dalam</a:t>
            </a:r>
            <a:r>
              <a:rPr lang="en-ID" sz="1600" i="1" dirty="0">
                <a:latin typeface="Times New Roman" panose="02020603050405020304" pitchFamily="18" charset="0"/>
                <a:cs typeface="Times New Roman" panose="02020603050405020304" pitchFamily="18" charset="0"/>
              </a:rPr>
              <a:t> </a:t>
            </a:r>
            <a:r>
              <a:rPr lang="en-ID" sz="1600" i="1" dirty="0" err="1">
                <a:latin typeface="Times New Roman" panose="02020603050405020304" pitchFamily="18" charset="0"/>
                <a:cs typeface="Times New Roman" panose="02020603050405020304" pitchFamily="18" charset="0"/>
              </a:rPr>
              <a:t>surat</a:t>
            </a:r>
            <a:r>
              <a:rPr lang="en-ID" sz="1600" i="1" dirty="0">
                <a:latin typeface="Times New Roman" panose="02020603050405020304" pitchFamily="18" charset="0"/>
                <a:cs typeface="Times New Roman" panose="02020603050405020304" pitchFamily="18" charset="0"/>
              </a:rPr>
              <a:t> al-Baqarah </a:t>
            </a:r>
            <a:r>
              <a:rPr lang="en-ID" sz="1600" i="1" dirty="0" err="1">
                <a:latin typeface="Times New Roman" panose="02020603050405020304" pitchFamily="18" charset="0"/>
                <a:cs typeface="Times New Roman" panose="02020603050405020304" pitchFamily="18" charset="0"/>
              </a:rPr>
              <a:t>ayat</a:t>
            </a:r>
            <a:r>
              <a:rPr lang="en-ID" sz="1600" i="1" dirty="0">
                <a:latin typeface="Times New Roman" panose="02020603050405020304" pitchFamily="18" charset="0"/>
                <a:cs typeface="Times New Roman" panose="02020603050405020304" pitchFamily="18" charset="0"/>
              </a:rPr>
              <a:t> 2</a:t>
            </a:r>
            <a:r>
              <a:rPr lang="id-ID" sz="1600" i="1" dirty="0">
                <a:latin typeface="Times New Roman" panose="02020603050405020304" pitchFamily="18" charset="0"/>
                <a:cs typeface="Times New Roman" panose="02020603050405020304" pitchFamily="18" charset="0"/>
              </a:rPr>
              <a:t>29</a:t>
            </a:r>
            <a:endParaRPr lang="en-ID" sz="1600" i="1" dirty="0">
              <a:latin typeface="Times New Roman" panose="02020603050405020304" pitchFamily="18" charset="0"/>
              <a:cs typeface="Times New Roman" panose="02020603050405020304" pitchFamily="18" charset="0"/>
            </a:endParaRPr>
          </a:p>
          <a:p>
            <a:pPr algn="just"/>
            <a:endParaRPr lang="id-ID" sz="1600" dirty="0">
              <a:latin typeface="Times New Roman" panose="02020603050405020304" pitchFamily="18" charset="0"/>
              <a:cs typeface="Times New Roman" panose="02020603050405020304" pitchFamily="18" charset="0"/>
            </a:endParaRPr>
          </a:p>
          <a:p>
            <a:pPr algn="just"/>
            <a:r>
              <a:rPr lang="id-ID" sz="1600" b="1" dirty="0">
                <a:latin typeface="Times New Roman" panose="02020603050405020304" pitchFamily="18" charset="0"/>
                <a:cs typeface="Times New Roman" panose="02020603050405020304" pitchFamily="18" charset="0"/>
              </a:rPr>
              <a:t>3. </a:t>
            </a:r>
            <a:r>
              <a:rPr lang="en-ID" sz="1600" b="1" dirty="0">
                <a:latin typeface="Times New Roman" panose="02020603050405020304" pitchFamily="18" charset="0"/>
                <a:cs typeface="Times New Roman" panose="02020603050405020304" pitchFamily="18" charset="0"/>
              </a:rPr>
              <a:t>Talak </a:t>
            </a:r>
            <a:r>
              <a:rPr lang="en-ID" sz="1600" b="1" dirty="0" err="1">
                <a:latin typeface="Times New Roman" panose="02020603050405020304" pitchFamily="18" charset="0"/>
                <a:cs typeface="Times New Roman" panose="02020603050405020304" pitchFamily="18" charset="0"/>
              </a:rPr>
              <a:t>ba’in</a:t>
            </a:r>
            <a:r>
              <a:rPr lang="en-ID" sz="1600" b="1" dirty="0">
                <a:latin typeface="Times New Roman" panose="02020603050405020304" pitchFamily="18" charset="0"/>
                <a:cs typeface="Times New Roman" panose="02020603050405020304" pitchFamily="18" charset="0"/>
              </a:rPr>
              <a:t> </a:t>
            </a:r>
            <a:r>
              <a:rPr lang="en-ID" sz="1600" b="1" dirty="0" err="1">
                <a:latin typeface="Times New Roman" panose="02020603050405020304" pitchFamily="18" charset="0"/>
                <a:cs typeface="Times New Roman" panose="02020603050405020304" pitchFamily="18" charset="0"/>
              </a:rPr>
              <a:t>kubra</a:t>
            </a:r>
            <a:endParaRPr lang="id-ID" sz="1600" b="1" dirty="0">
              <a:latin typeface="Times New Roman" panose="02020603050405020304" pitchFamily="18" charset="0"/>
              <a:cs typeface="Times New Roman" panose="02020603050405020304" pitchFamily="18" charset="0"/>
            </a:endParaRPr>
          </a:p>
          <a:p>
            <a:pPr algn="just"/>
            <a:r>
              <a:rPr lang="en-ID" sz="1600" dirty="0" err="1">
                <a:latin typeface="Times New Roman" panose="02020603050405020304" pitchFamily="18" charset="0"/>
                <a:cs typeface="Times New Roman" panose="02020603050405020304" pitchFamily="18" charset="0"/>
              </a:rPr>
              <a:t>ialah</a:t>
            </a:r>
            <a:r>
              <a:rPr lang="en-ID" sz="1600" dirty="0">
                <a:latin typeface="Times New Roman" panose="02020603050405020304" pitchFamily="18" charset="0"/>
                <a:cs typeface="Times New Roman" panose="02020603050405020304" pitchFamily="18" charset="0"/>
              </a:rPr>
              <a:t> talak yang </a:t>
            </a:r>
            <a:r>
              <a:rPr lang="en-ID" sz="1600" dirty="0" err="1">
                <a:latin typeface="Times New Roman" panose="02020603050405020304" pitchFamily="18" charset="0"/>
                <a:cs typeface="Times New Roman" panose="02020603050405020304" pitchFamily="18" charset="0"/>
              </a:rPr>
              <a:t>ketiga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dari</a:t>
            </a:r>
            <a:r>
              <a:rPr lang="en-ID" sz="1600" dirty="0">
                <a:latin typeface="Times New Roman" panose="02020603050405020304" pitchFamily="18" charset="0"/>
                <a:cs typeface="Times New Roman" panose="02020603050405020304" pitchFamily="18" charset="0"/>
              </a:rPr>
              <a:t> talak-talak yang </a:t>
            </a:r>
            <a:r>
              <a:rPr lang="en-ID" sz="1600" dirty="0" err="1">
                <a:latin typeface="Times New Roman" panose="02020603050405020304" pitchFamily="18" charset="0"/>
                <a:cs typeface="Times New Roman" panose="02020603050405020304" pitchFamily="18" charset="0"/>
              </a:rPr>
              <a:t>dijatuhkan</a:t>
            </a:r>
            <a:r>
              <a:rPr lang="en-ID" sz="1600" dirty="0">
                <a:latin typeface="Times New Roman" panose="02020603050405020304" pitchFamily="18" charset="0"/>
                <a:cs typeface="Times New Roman" panose="02020603050405020304" pitchFamily="18" charset="0"/>
              </a:rPr>
              <a:t> oleh </a:t>
            </a:r>
            <a:r>
              <a:rPr lang="en-ID" sz="1600" dirty="0" err="1">
                <a:latin typeface="Times New Roman" panose="02020603050405020304" pitchFamily="18" charset="0"/>
                <a:cs typeface="Times New Roman" panose="02020603050405020304" pitchFamily="18" charset="0"/>
              </a:rPr>
              <a:t>suami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Dalam</a:t>
            </a:r>
            <a:r>
              <a:rPr lang="en-ID" sz="1600" dirty="0">
                <a:latin typeface="Times New Roman" panose="02020603050405020304" pitchFamily="18" charset="0"/>
                <a:cs typeface="Times New Roman" panose="02020603050405020304" pitchFamily="18" charset="0"/>
              </a:rPr>
              <a:t> talak </a:t>
            </a:r>
            <a:r>
              <a:rPr lang="en-ID" sz="1600" dirty="0" err="1">
                <a:latin typeface="Times New Roman" panose="02020603050405020304" pitchFamily="18" charset="0"/>
                <a:cs typeface="Times New Roman" panose="02020603050405020304" pitchFamily="18" charset="0"/>
              </a:rPr>
              <a:t>ba’in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kubra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ini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mengakibatkan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suami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tidak</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boleh</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merujuk</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atau</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mengawini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kembali</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isterinya</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baik</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dalam</a:t>
            </a:r>
            <a:r>
              <a:rPr lang="en-ID" sz="1600" dirty="0">
                <a:latin typeface="Times New Roman" panose="02020603050405020304" pitchFamily="18" charset="0"/>
                <a:cs typeface="Times New Roman" panose="02020603050405020304" pitchFamily="18" charset="0"/>
              </a:rPr>
              <a:t> masa iddah </a:t>
            </a:r>
            <a:r>
              <a:rPr lang="en-ID" sz="1600" dirty="0" err="1">
                <a:latin typeface="Times New Roman" panose="02020603050405020304" pitchFamily="18" charset="0"/>
                <a:cs typeface="Times New Roman" panose="02020603050405020304" pitchFamily="18" charset="0"/>
              </a:rPr>
              <a:t>maupun</a:t>
            </a:r>
            <a:r>
              <a:rPr lang="en-ID" sz="1600" dirty="0">
                <a:latin typeface="Times New Roman" panose="02020603050405020304" pitchFamily="18" charset="0"/>
                <a:cs typeface="Times New Roman" panose="02020603050405020304" pitchFamily="18" charset="0"/>
              </a:rPr>
              <a:t> </a:t>
            </a:r>
            <a:r>
              <a:rPr lang="en-ID" sz="1600" dirty="0" err="1">
                <a:latin typeface="Times New Roman" panose="02020603050405020304" pitchFamily="18" charset="0"/>
                <a:cs typeface="Times New Roman" panose="02020603050405020304" pitchFamily="18" charset="0"/>
              </a:rPr>
              <a:t>sesudah</a:t>
            </a:r>
            <a:r>
              <a:rPr lang="en-ID" sz="1600" dirty="0">
                <a:latin typeface="Times New Roman" panose="02020603050405020304" pitchFamily="18" charset="0"/>
                <a:cs typeface="Times New Roman" panose="02020603050405020304" pitchFamily="18" charset="0"/>
              </a:rPr>
              <a:t> masa iddah </a:t>
            </a:r>
            <a:r>
              <a:rPr lang="en-ID" sz="1600" dirty="0" err="1">
                <a:latin typeface="Times New Roman" panose="02020603050405020304" pitchFamily="18" charset="0"/>
                <a:cs typeface="Times New Roman" panose="02020603050405020304" pitchFamily="18" charset="0"/>
              </a:rPr>
              <a:t>habis</a:t>
            </a:r>
            <a:r>
              <a:rPr lang="en-ID" sz="1600" dirty="0">
                <a:latin typeface="Times New Roman" panose="02020603050405020304" pitchFamily="18" charset="0"/>
                <a:cs typeface="Times New Roman" panose="02020603050405020304" pitchFamily="18" charset="0"/>
              </a:rPr>
              <a:t>. </a:t>
            </a:r>
            <a:endParaRPr lang="id-ID" sz="1600" dirty="0">
              <a:latin typeface="Times New Roman" panose="02020603050405020304" pitchFamily="18" charset="0"/>
              <a:cs typeface="Times New Roman" panose="02020603050405020304" pitchFamily="18" charset="0"/>
            </a:endParaRPr>
          </a:p>
          <a:p>
            <a:pPr algn="just"/>
            <a:r>
              <a:rPr lang="en-ID" sz="1600" i="1" dirty="0" err="1">
                <a:latin typeface="Times New Roman" panose="02020603050405020304" pitchFamily="18" charset="0"/>
                <a:cs typeface="Times New Roman" panose="02020603050405020304" pitchFamily="18" charset="0"/>
              </a:rPr>
              <a:t>Firman</a:t>
            </a:r>
            <a:r>
              <a:rPr lang="en-ID" sz="1600" i="1" dirty="0">
                <a:latin typeface="Times New Roman" panose="02020603050405020304" pitchFamily="18" charset="0"/>
                <a:cs typeface="Times New Roman" panose="02020603050405020304" pitchFamily="18" charset="0"/>
              </a:rPr>
              <a:t> Allah </a:t>
            </a:r>
            <a:r>
              <a:rPr lang="en-ID" sz="1600" i="1" dirty="0" err="1">
                <a:latin typeface="Times New Roman" panose="02020603050405020304" pitchFamily="18" charset="0"/>
                <a:cs typeface="Times New Roman" panose="02020603050405020304" pitchFamily="18" charset="0"/>
              </a:rPr>
              <a:t>dalam</a:t>
            </a:r>
            <a:r>
              <a:rPr lang="en-ID" sz="1600" i="1" dirty="0">
                <a:latin typeface="Times New Roman" panose="02020603050405020304" pitchFamily="18" charset="0"/>
                <a:cs typeface="Times New Roman" panose="02020603050405020304" pitchFamily="18" charset="0"/>
              </a:rPr>
              <a:t> </a:t>
            </a:r>
            <a:r>
              <a:rPr lang="en-ID" sz="1600" i="1" dirty="0" err="1">
                <a:latin typeface="Times New Roman" panose="02020603050405020304" pitchFamily="18" charset="0"/>
                <a:cs typeface="Times New Roman" panose="02020603050405020304" pitchFamily="18" charset="0"/>
              </a:rPr>
              <a:t>surat</a:t>
            </a:r>
            <a:r>
              <a:rPr lang="en-ID" sz="1600" i="1" dirty="0">
                <a:latin typeface="Times New Roman" panose="02020603050405020304" pitchFamily="18" charset="0"/>
                <a:cs typeface="Times New Roman" panose="02020603050405020304" pitchFamily="18" charset="0"/>
              </a:rPr>
              <a:t> al-Baqarah </a:t>
            </a:r>
            <a:r>
              <a:rPr lang="en-ID" sz="1600" i="1" dirty="0" err="1">
                <a:latin typeface="Times New Roman" panose="02020603050405020304" pitchFamily="18" charset="0"/>
                <a:cs typeface="Times New Roman" panose="02020603050405020304" pitchFamily="18" charset="0"/>
              </a:rPr>
              <a:t>ayat</a:t>
            </a:r>
            <a:r>
              <a:rPr lang="en-ID" sz="1600" i="1" dirty="0">
                <a:latin typeface="Times New Roman" panose="02020603050405020304" pitchFamily="18" charset="0"/>
                <a:cs typeface="Times New Roman" panose="02020603050405020304" pitchFamily="18" charset="0"/>
              </a:rPr>
              <a:t> 230</a:t>
            </a:r>
          </a:p>
        </p:txBody>
      </p:sp>
    </p:spTree>
    <p:extLst>
      <p:ext uri="{BB962C8B-B14F-4D97-AF65-F5344CB8AC3E}">
        <p14:creationId xmlns:p14="http://schemas.microsoft.com/office/powerpoint/2010/main" val="6896658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F4CD18-9B68-71A1-0EAD-FE7D3B38A27A}"/>
            </a:ext>
          </a:extLst>
        </p:cNvPr>
        <p:cNvGrpSpPr/>
        <p:nvPr/>
      </p:nvGrpSpPr>
      <p:grpSpPr>
        <a:xfrm>
          <a:off x="0" y="0"/>
          <a:ext cx="0" cy="0"/>
          <a:chOff x="0" y="0"/>
          <a:chExt cx="0" cy="0"/>
        </a:xfrm>
      </p:grpSpPr>
      <p:pic>
        <p:nvPicPr>
          <p:cNvPr id="3" name="Picture 2" descr="Kumpulan Background Undangan Pernikahan PNG / JPG Kosong">
            <a:extLst>
              <a:ext uri="{FF2B5EF4-FFF2-40B4-BE49-F238E27FC236}">
                <a16:creationId xmlns:a16="http://schemas.microsoft.com/office/drawing/2014/main" id="{AA4B660C-2791-D4F1-1DDB-71B4C73E71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01E30F7-1970-0F49-E30D-DA7638158F8E}"/>
              </a:ext>
            </a:extLst>
          </p:cNvPr>
          <p:cNvSpPr txBox="1"/>
          <p:nvPr/>
        </p:nvSpPr>
        <p:spPr>
          <a:xfrm>
            <a:off x="827584" y="474400"/>
            <a:ext cx="7488832" cy="5940088"/>
          </a:xfrm>
          <a:prstGeom prst="rect">
            <a:avLst/>
          </a:prstGeom>
          <a:noFill/>
        </p:spPr>
        <p:txBody>
          <a:bodyPr wrap="square">
            <a:spAutoFit/>
          </a:bodyPr>
          <a:lstStyle/>
          <a:p>
            <a:pPr algn="just"/>
            <a:r>
              <a:rPr lang="en-ID" sz="2000" b="1" i="1" dirty="0">
                <a:latin typeface="Times New Roman" panose="02020603050405020304" pitchFamily="18" charset="0"/>
                <a:cs typeface="Times New Roman" panose="02020603050405020304" pitchFamily="18" charset="0"/>
              </a:rPr>
              <a:t>B. RUJUK </a:t>
            </a:r>
            <a:endParaRPr lang="id-ID" sz="2000" b="1" i="1" dirty="0">
              <a:latin typeface="Times New Roman" panose="02020603050405020304" pitchFamily="18" charset="0"/>
              <a:cs typeface="Times New Roman" panose="02020603050405020304" pitchFamily="18" charset="0"/>
            </a:endParaRPr>
          </a:p>
          <a:p>
            <a:pPr algn="just"/>
            <a:r>
              <a:rPr lang="en-ID" sz="2000" dirty="0" err="1">
                <a:latin typeface="Times New Roman" panose="02020603050405020304" pitchFamily="18" charset="0"/>
                <a:cs typeface="Times New Roman" panose="02020603050405020304" pitchFamily="18" charset="0"/>
              </a:rPr>
              <a:t>Rujuk</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dalam</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bahasa</a:t>
            </a:r>
            <a:r>
              <a:rPr lang="en-ID" sz="2000" dirty="0">
                <a:latin typeface="Times New Roman" panose="02020603050405020304" pitchFamily="18" charset="0"/>
                <a:cs typeface="Times New Roman" panose="02020603050405020304" pitchFamily="18" charset="0"/>
              </a:rPr>
              <a:t> Arab </a:t>
            </a:r>
            <a:r>
              <a:rPr lang="en-ID" sz="2000" dirty="0" err="1">
                <a:latin typeface="Times New Roman" panose="02020603050405020304" pitchFamily="18" charset="0"/>
                <a:cs typeface="Times New Roman" panose="02020603050405020304" pitchFamily="18" charset="0"/>
              </a:rPr>
              <a:t>berarti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kembali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artinya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hidup</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sebagai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suami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isteri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antara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laki-laki</a:t>
            </a:r>
            <a:r>
              <a:rPr lang="en-ID" sz="2000" dirty="0">
                <a:latin typeface="Times New Roman" panose="02020603050405020304" pitchFamily="18" charset="0"/>
                <a:cs typeface="Times New Roman" panose="02020603050405020304" pitchFamily="18" charset="0"/>
              </a:rPr>
              <a:t> dan </a:t>
            </a:r>
            <a:r>
              <a:rPr lang="en-ID" sz="2000" dirty="0" err="1">
                <a:latin typeface="Times New Roman" panose="02020603050405020304" pitchFamily="18" charset="0"/>
                <a:cs typeface="Times New Roman" panose="02020603050405020304" pitchFamily="18" charset="0"/>
              </a:rPr>
              <a:t>wanita</a:t>
            </a:r>
            <a:r>
              <a:rPr lang="en-ID" sz="2000" dirty="0">
                <a:latin typeface="Times New Roman" panose="02020603050405020304" pitchFamily="18" charset="0"/>
                <a:cs typeface="Times New Roman" panose="02020603050405020304" pitchFamily="18" charset="0"/>
              </a:rPr>
              <a:t> yang </a:t>
            </a:r>
            <a:r>
              <a:rPr lang="en-ID" sz="2000" dirty="0" err="1">
                <a:latin typeface="Times New Roman" panose="02020603050405020304" pitchFamily="18" charset="0"/>
                <a:cs typeface="Times New Roman" panose="02020603050405020304" pitchFamily="18" charset="0"/>
              </a:rPr>
              <a:t>melakukan</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perceraian</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dengan</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jalan</a:t>
            </a:r>
            <a:r>
              <a:rPr lang="en-ID" sz="2000" dirty="0">
                <a:latin typeface="Times New Roman" panose="02020603050405020304" pitchFamily="18" charset="0"/>
                <a:cs typeface="Times New Roman" panose="02020603050405020304" pitchFamily="18" charset="0"/>
              </a:rPr>
              <a:t> talak </a:t>
            </a:r>
            <a:r>
              <a:rPr lang="en-ID" sz="2000" dirty="0" err="1">
                <a:latin typeface="Times New Roman" panose="02020603050405020304" pitchFamily="18" charset="0"/>
                <a:cs typeface="Times New Roman" panose="02020603050405020304" pitchFamily="18" charset="0"/>
              </a:rPr>
              <a:t>raj’i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selama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dalam</a:t>
            </a:r>
            <a:r>
              <a:rPr lang="en-ID" sz="2000" dirty="0">
                <a:latin typeface="Times New Roman" panose="02020603050405020304" pitchFamily="18" charset="0"/>
                <a:cs typeface="Times New Roman" panose="02020603050405020304" pitchFamily="18" charset="0"/>
              </a:rPr>
              <a:t> masa iddah </a:t>
            </a:r>
            <a:r>
              <a:rPr lang="en-ID" sz="2000" dirty="0" err="1">
                <a:latin typeface="Times New Roman" panose="02020603050405020304" pitchFamily="18" charset="0"/>
                <a:cs typeface="Times New Roman" panose="02020603050405020304" pitchFamily="18" charset="0"/>
              </a:rPr>
              <a:t>tanpa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pernikahan</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baru</a:t>
            </a:r>
            <a:r>
              <a:rPr lang="en-ID" sz="2000" dirty="0">
                <a:latin typeface="Times New Roman" panose="02020603050405020304" pitchFamily="18" charset="0"/>
                <a:cs typeface="Times New Roman" panose="02020603050405020304" pitchFamily="18" charset="0"/>
              </a:rPr>
              <a:t>.</a:t>
            </a:r>
            <a:endParaRPr lang="id-ID" sz="2000" dirty="0">
              <a:latin typeface="Times New Roman" panose="02020603050405020304" pitchFamily="18" charset="0"/>
              <a:cs typeface="Times New Roman" panose="02020603050405020304" pitchFamily="18" charset="0"/>
            </a:endParaRPr>
          </a:p>
          <a:p>
            <a:pPr algn="just"/>
            <a:endParaRPr lang="id-ID" sz="2000" dirty="0">
              <a:latin typeface="Times New Roman" panose="02020603050405020304" pitchFamily="18" charset="0"/>
              <a:cs typeface="Times New Roman" panose="02020603050405020304" pitchFamily="18" charset="0"/>
            </a:endParaRPr>
          </a:p>
          <a:p>
            <a:pPr algn="just"/>
            <a:r>
              <a:rPr lang="id-ID" sz="2000" dirty="0">
                <a:latin typeface="Times New Roman" panose="02020603050405020304" pitchFamily="18" charset="0"/>
                <a:cs typeface="Times New Roman" panose="02020603050405020304" pitchFamily="18" charset="0"/>
              </a:rPr>
              <a:t>R</a:t>
            </a:r>
            <a:r>
              <a:rPr lang="en-ID" sz="2000" dirty="0" err="1">
                <a:latin typeface="Times New Roman" panose="02020603050405020304" pitchFamily="18" charset="0"/>
                <a:cs typeface="Times New Roman" panose="02020603050405020304" pitchFamily="18" charset="0"/>
              </a:rPr>
              <a:t>ujuk</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adalah</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kembalinya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seorang</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isteri</a:t>
            </a:r>
            <a:r>
              <a:rPr lang="en-ID" sz="2000" dirty="0">
                <a:latin typeface="Times New Roman" panose="02020603050405020304" pitchFamily="18" charset="0"/>
                <a:cs typeface="Times New Roman" panose="02020603050405020304" pitchFamily="18" charset="0"/>
              </a:rPr>
              <a:t> yang </a:t>
            </a:r>
            <a:r>
              <a:rPr lang="en-ID" sz="2000" dirty="0" err="1">
                <a:latin typeface="Times New Roman" panose="02020603050405020304" pitchFamily="18" charset="0"/>
                <a:cs typeface="Times New Roman" panose="02020603050405020304" pitchFamily="18" charset="0"/>
              </a:rPr>
              <a:t>ditalak</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raj’i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selama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dalam</a:t>
            </a:r>
            <a:r>
              <a:rPr lang="en-ID" sz="2000" dirty="0">
                <a:latin typeface="Times New Roman" panose="02020603050405020304" pitchFamily="18" charset="0"/>
                <a:cs typeface="Times New Roman" panose="02020603050405020304" pitchFamily="18" charset="0"/>
              </a:rPr>
              <a:t> masa iddah </a:t>
            </a:r>
            <a:r>
              <a:rPr lang="en-ID" sz="2000" dirty="0" err="1">
                <a:latin typeface="Times New Roman" panose="02020603050405020304" pitchFamily="18" charset="0"/>
                <a:cs typeface="Times New Roman" panose="02020603050405020304" pitchFamily="18" charset="0"/>
              </a:rPr>
              <a:t>kepada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perlindungan</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suami</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dengan</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cara-cara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tertentu</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tanpa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ada</a:t>
            </a:r>
            <a:r>
              <a:rPr lang="en-ID" sz="2000" dirty="0">
                <a:latin typeface="Times New Roman" panose="02020603050405020304" pitchFamily="18" charset="0"/>
                <a:cs typeface="Times New Roman" panose="02020603050405020304" pitchFamily="18" charset="0"/>
              </a:rPr>
              <a:t> </a:t>
            </a:r>
            <a:r>
              <a:rPr lang="en-ID" sz="2000" dirty="0" err="1">
                <a:latin typeface="Times New Roman" panose="02020603050405020304" pitchFamily="18" charset="0"/>
                <a:cs typeface="Times New Roman" panose="02020603050405020304" pitchFamily="18" charset="0"/>
              </a:rPr>
              <a:t>akad</a:t>
            </a:r>
            <a:r>
              <a:rPr lang="en-ID" sz="2000" dirty="0">
                <a:latin typeface="Times New Roman" panose="02020603050405020304" pitchFamily="18" charset="0"/>
                <a:cs typeface="Times New Roman" panose="02020603050405020304" pitchFamily="18" charset="0"/>
              </a:rPr>
              <a:t> yang </a:t>
            </a:r>
            <a:r>
              <a:rPr lang="en-ID" sz="2000" dirty="0" err="1">
                <a:latin typeface="Times New Roman" panose="02020603050405020304" pitchFamily="18" charset="0"/>
                <a:cs typeface="Times New Roman" panose="02020603050405020304" pitchFamily="18" charset="0"/>
              </a:rPr>
              <a:t>baru</a:t>
            </a:r>
            <a:r>
              <a:rPr lang="en-ID" sz="2000" dirty="0">
                <a:latin typeface="Times New Roman" panose="02020603050405020304" pitchFamily="18" charset="0"/>
                <a:cs typeface="Times New Roman" panose="02020603050405020304" pitchFamily="18" charset="0"/>
              </a:rPr>
              <a:t>.</a:t>
            </a:r>
            <a:endParaRPr lang="id-ID" sz="2000" dirty="0">
              <a:latin typeface="Times New Roman" panose="02020603050405020304" pitchFamily="18" charset="0"/>
              <a:cs typeface="Times New Roman" panose="02020603050405020304" pitchFamily="18" charset="0"/>
            </a:endParaRPr>
          </a:p>
          <a:p>
            <a:pPr algn="just"/>
            <a:endParaRPr lang="id-ID" sz="2000" i="1" dirty="0">
              <a:latin typeface="Times New Roman" panose="02020603050405020304" pitchFamily="18" charset="0"/>
              <a:cs typeface="Times New Roman" panose="02020603050405020304" pitchFamily="18" charset="0"/>
            </a:endParaRPr>
          </a:p>
          <a:p>
            <a:pPr algn="just"/>
            <a:r>
              <a:rPr lang="en-ID" sz="2000" i="1" dirty="0" err="1">
                <a:latin typeface="Times New Roman" panose="02020603050405020304" pitchFamily="18" charset="0"/>
                <a:cs typeface="Times New Roman" panose="02020603050405020304" pitchFamily="18" charset="0"/>
              </a:rPr>
              <a:t>Firman</a:t>
            </a:r>
            <a:r>
              <a:rPr lang="en-ID" sz="2000" i="1" dirty="0">
                <a:latin typeface="Times New Roman" panose="02020603050405020304" pitchFamily="18" charset="0"/>
                <a:cs typeface="Times New Roman" panose="02020603050405020304" pitchFamily="18" charset="0"/>
              </a:rPr>
              <a:t> Allah </a:t>
            </a:r>
            <a:r>
              <a:rPr lang="en-ID" sz="2000" i="1" dirty="0" err="1">
                <a:latin typeface="Times New Roman" panose="02020603050405020304" pitchFamily="18" charset="0"/>
                <a:cs typeface="Times New Roman" panose="02020603050405020304" pitchFamily="18" charset="0"/>
              </a:rPr>
              <a:t>dalam</a:t>
            </a:r>
            <a:r>
              <a:rPr lang="en-ID" sz="2000" i="1" dirty="0">
                <a:latin typeface="Times New Roman" panose="02020603050405020304" pitchFamily="18" charset="0"/>
                <a:cs typeface="Times New Roman" panose="02020603050405020304" pitchFamily="18" charset="0"/>
              </a:rPr>
              <a:t> </a:t>
            </a:r>
            <a:r>
              <a:rPr lang="en-ID" sz="2000" i="1" dirty="0" err="1">
                <a:latin typeface="Times New Roman" panose="02020603050405020304" pitchFamily="18" charset="0"/>
                <a:cs typeface="Times New Roman" panose="02020603050405020304" pitchFamily="18" charset="0"/>
              </a:rPr>
              <a:t>surat</a:t>
            </a:r>
            <a:r>
              <a:rPr lang="en-ID" sz="2000" i="1" dirty="0">
                <a:latin typeface="Times New Roman" panose="02020603050405020304" pitchFamily="18" charset="0"/>
                <a:cs typeface="Times New Roman" panose="02020603050405020304" pitchFamily="18" charset="0"/>
              </a:rPr>
              <a:t> al-Baqarah </a:t>
            </a:r>
            <a:r>
              <a:rPr lang="en-ID" sz="2000" i="1" dirty="0" err="1">
                <a:latin typeface="Times New Roman" panose="02020603050405020304" pitchFamily="18" charset="0"/>
                <a:cs typeface="Times New Roman" panose="02020603050405020304" pitchFamily="18" charset="0"/>
              </a:rPr>
              <a:t>ayat</a:t>
            </a:r>
            <a:r>
              <a:rPr lang="en-ID" sz="2000" i="1" dirty="0">
                <a:latin typeface="Times New Roman" panose="02020603050405020304" pitchFamily="18" charset="0"/>
                <a:cs typeface="Times New Roman" panose="02020603050405020304" pitchFamily="18" charset="0"/>
              </a:rPr>
              <a:t> 2</a:t>
            </a:r>
            <a:r>
              <a:rPr lang="id-ID" sz="2000" i="1" dirty="0">
                <a:latin typeface="Times New Roman" panose="02020603050405020304" pitchFamily="18" charset="0"/>
                <a:cs typeface="Times New Roman" panose="02020603050405020304" pitchFamily="18" charset="0"/>
              </a:rPr>
              <a:t>28</a:t>
            </a:r>
          </a:p>
          <a:p>
            <a:pPr algn="just"/>
            <a:r>
              <a:rPr lang="en-ID" sz="2000" b="0" i="1" dirty="0">
                <a:effectLst/>
                <a:latin typeface="Open Sauce One"/>
              </a:rPr>
              <a:t>Dan para </a:t>
            </a:r>
            <a:r>
              <a:rPr lang="en-ID" sz="2000" b="0" i="1" dirty="0" err="1">
                <a:effectLst/>
                <a:latin typeface="Open Sauce One"/>
              </a:rPr>
              <a:t>istri</a:t>
            </a:r>
            <a:r>
              <a:rPr lang="en-ID" sz="2000" b="0" i="1" dirty="0">
                <a:effectLst/>
                <a:latin typeface="Open Sauce One"/>
              </a:rPr>
              <a:t> yang </a:t>
            </a:r>
            <a:r>
              <a:rPr lang="en-ID" sz="2000" b="0" i="1" dirty="0" err="1">
                <a:effectLst/>
                <a:latin typeface="Open Sauce One"/>
              </a:rPr>
              <a:t>diceraikan</a:t>
            </a:r>
            <a:r>
              <a:rPr lang="en-ID" sz="2000" b="0" i="1" dirty="0">
                <a:effectLst/>
                <a:latin typeface="Open Sauce One"/>
              </a:rPr>
              <a:t> (</a:t>
            </a:r>
            <a:r>
              <a:rPr lang="en-ID" sz="2000" b="0" i="1" dirty="0" err="1">
                <a:effectLst/>
                <a:latin typeface="Open Sauce One"/>
              </a:rPr>
              <a:t>wajib</a:t>
            </a:r>
            <a:r>
              <a:rPr lang="en-ID" sz="2000" b="0" i="1" dirty="0">
                <a:effectLst/>
                <a:latin typeface="Open Sauce One"/>
              </a:rPr>
              <a:t>) </a:t>
            </a:r>
            <a:r>
              <a:rPr lang="en-ID" sz="2000" b="0" i="1" dirty="0" err="1">
                <a:effectLst/>
                <a:latin typeface="Open Sauce One"/>
              </a:rPr>
              <a:t>menahan</a:t>
            </a:r>
            <a:r>
              <a:rPr lang="en-ID" sz="2000" b="0" i="1" dirty="0">
                <a:effectLst/>
                <a:latin typeface="Open Sauce One"/>
              </a:rPr>
              <a:t> </a:t>
            </a:r>
            <a:r>
              <a:rPr lang="en-ID" sz="2000" b="0" i="1" dirty="0" err="1">
                <a:effectLst/>
                <a:latin typeface="Open Sauce One"/>
              </a:rPr>
              <a:t>diri</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menunggu</a:t>
            </a:r>
            <a:r>
              <a:rPr lang="en-ID" sz="2000" b="0" i="1" dirty="0">
                <a:effectLst/>
                <a:latin typeface="Open Sauce One"/>
              </a:rPr>
              <a:t>) </a:t>
            </a:r>
            <a:r>
              <a:rPr lang="en-ID" sz="2000" b="0" i="1" dirty="0" err="1">
                <a:effectLst/>
                <a:latin typeface="Open Sauce One"/>
              </a:rPr>
              <a:t>tiga</a:t>
            </a:r>
            <a:r>
              <a:rPr lang="en-ID" sz="2000" b="0" i="1" dirty="0">
                <a:effectLst/>
                <a:latin typeface="Open Sauce One"/>
              </a:rPr>
              <a:t> kali </a:t>
            </a:r>
            <a:r>
              <a:rPr lang="en-ID" sz="2000" b="0" i="1" dirty="0" err="1">
                <a:effectLst/>
                <a:latin typeface="Open Sauce One"/>
              </a:rPr>
              <a:t>quru</a:t>
            </a:r>
            <a:r>
              <a:rPr lang="en-ID" sz="2000" b="0" i="1" dirty="0">
                <a:effectLst/>
                <a:latin typeface="Open Sauce One"/>
              </a:rPr>
              <a:t>'. </a:t>
            </a:r>
            <a:r>
              <a:rPr lang="en-ID" sz="2000" b="0" i="1" dirty="0" err="1">
                <a:effectLst/>
                <a:latin typeface="Open Sauce One"/>
              </a:rPr>
              <a:t>Tidak</a:t>
            </a:r>
            <a:r>
              <a:rPr lang="en-ID" sz="2000" b="0" i="1" dirty="0">
                <a:effectLst/>
                <a:latin typeface="Open Sauce One"/>
              </a:rPr>
              <a:t> </a:t>
            </a:r>
            <a:r>
              <a:rPr lang="en-ID" sz="2000" b="0" i="1" dirty="0" err="1">
                <a:effectLst/>
                <a:latin typeface="Open Sauce One"/>
              </a:rPr>
              <a:t>boleh</a:t>
            </a:r>
            <a:r>
              <a:rPr lang="en-ID" sz="2000" b="0" i="1" dirty="0">
                <a:effectLst/>
                <a:latin typeface="Open Sauce One"/>
              </a:rPr>
              <a:t> </a:t>
            </a:r>
            <a:r>
              <a:rPr lang="en-ID" sz="2000" b="0" i="1" dirty="0" err="1">
                <a:effectLst/>
                <a:latin typeface="Open Sauce One"/>
              </a:rPr>
              <a:t>bagi</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menyembunyikan</a:t>
            </a:r>
            <a:r>
              <a:rPr lang="en-ID" sz="2000" b="0" i="1" dirty="0">
                <a:effectLst/>
                <a:latin typeface="Open Sauce One"/>
              </a:rPr>
              <a:t> </a:t>
            </a:r>
            <a:r>
              <a:rPr lang="en-ID" sz="2000" b="0" i="1" dirty="0" err="1">
                <a:effectLst/>
                <a:latin typeface="Open Sauce One"/>
              </a:rPr>
              <a:t>apa</a:t>
            </a:r>
            <a:r>
              <a:rPr lang="en-ID" sz="2000" b="0" i="1" dirty="0">
                <a:effectLst/>
                <a:latin typeface="Open Sauce One"/>
              </a:rPr>
              <a:t> yang </a:t>
            </a:r>
            <a:r>
              <a:rPr lang="en-ID" sz="2000" b="0" i="1" dirty="0" err="1">
                <a:effectLst/>
                <a:latin typeface="Open Sauce One"/>
              </a:rPr>
              <a:t>diciptakan</a:t>
            </a:r>
            <a:r>
              <a:rPr lang="en-ID" sz="2000" b="0" i="1" dirty="0">
                <a:effectLst/>
                <a:latin typeface="Open Sauce One"/>
              </a:rPr>
              <a:t> Allah </a:t>
            </a:r>
            <a:r>
              <a:rPr lang="en-ID" sz="2000" b="0" i="1" dirty="0" err="1">
                <a:effectLst/>
                <a:latin typeface="Open Sauce One"/>
              </a:rPr>
              <a:t>dalam</a:t>
            </a:r>
            <a:r>
              <a:rPr lang="en-ID" sz="2000" b="0" i="1" dirty="0">
                <a:effectLst/>
                <a:latin typeface="Open Sauce One"/>
              </a:rPr>
              <a:t> </a:t>
            </a:r>
            <a:r>
              <a:rPr lang="en-ID" sz="2000" b="0" i="1" dirty="0" err="1">
                <a:effectLst/>
                <a:latin typeface="Open Sauce One"/>
              </a:rPr>
              <a:t>rahim</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jika</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beriman</a:t>
            </a:r>
            <a:r>
              <a:rPr lang="en-ID" sz="2000" b="0" i="1" dirty="0">
                <a:effectLst/>
                <a:latin typeface="Open Sauce One"/>
              </a:rPr>
              <a:t> </a:t>
            </a:r>
            <a:r>
              <a:rPr lang="en-ID" sz="2000" b="0" i="1" dirty="0" err="1">
                <a:effectLst/>
                <a:latin typeface="Open Sauce One"/>
              </a:rPr>
              <a:t>kepada</a:t>
            </a:r>
            <a:r>
              <a:rPr lang="en-ID" sz="2000" b="0" i="1" dirty="0">
                <a:effectLst/>
                <a:latin typeface="Open Sauce One"/>
              </a:rPr>
              <a:t> Allah dan </a:t>
            </a:r>
            <a:r>
              <a:rPr lang="en-ID" sz="2000" b="0" i="1" dirty="0" err="1">
                <a:effectLst/>
                <a:latin typeface="Open Sauce One"/>
              </a:rPr>
              <a:t>hari</a:t>
            </a:r>
            <a:r>
              <a:rPr lang="en-ID" sz="2000" b="0" i="1" dirty="0">
                <a:effectLst/>
                <a:latin typeface="Open Sauce One"/>
              </a:rPr>
              <a:t> </a:t>
            </a:r>
            <a:r>
              <a:rPr lang="en-ID" sz="2000" b="0" i="1" dirty="0" err="1">
                <a:effectLst/>
                <a:latin typeface="Open Sauce One"/>
              </a:rPr>
              <a:t>akhir</a:t>
            </a:r>
            <a:r>
              <a:rPr lang="en-ID" sz="2000" b="0" i="1" dirty="0">
                <a:effectLst/>
                <a:latin typeface="Open Sauce One"/>
              </a:rPr>
              <a:t>. Dan para </a:t>
            </a:r>
            <a:r>
              <a:rPr lang="en-ID" sz="2000" b="0" i="1" dirty="0" err="1">
                <a:effectLst/>
                <a:latin typeface="Open Sauce One"/>
              </a:rPr>
              <a:t>suami</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lebih</a:t>
            </a:r>
            <a:r>
              <a:rPr lang="en-ID" sz="2000" b="0" i="1" dirty="0">
                <a:effectLst/>
                <a:latin typeface="Open Sauce One"/>
              </a:rPr>
              <a:t> </a:t>
            </a:r>
            <a:r>
              <a:rPr lang="en-ID" sz="2000" b="0" i="1" dirty="0" err="1">
                <a:effectLst/>
                <a:latin typeface="Open Sauce One"/>
              </a:rPr>
              <a:t>berhak</a:t>
            </a:r>
            <a:r>
              <a:rPr lang="en-ID" sz="2000" b="0" i="1" dirty="0">
                <a:effectLst/>
                <a:latin typeface="Open Sauce One"/>
              </a:rPr>
              <a:t> </a:t>
            </a:r>
            <a:r>
              <a:rPr lang="en-ID" sz="2000" b="0" i="1" dirty="0" err="1">
                <a:effectLst/>
                <a:latin typeface="Open Sauce One"/>
              </a:rPr>
              <a:t>kembali</a:t>
            </a:r>
            <a:r>
              <a:rPr lang="en-ID" sz="2000" b="0" i="1" dirty="0">
                <a:effectLst/>
                <a:latin typeface="Open Sauce One"/>
              </a:rPr>
              <a:t> </a:t>
            </a:r>
            <a:r>
              <a:rPr lang="en-ID" sz="2000" b="0" i="1" dirty="0" err="1">
                <a:effectLst/>
                <a:latin typeface="Open Sauce One"/>
              </a:rPr>
              <a:t>kepada</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dalam</a:t>
            </a:r>
            <a:r>
              <a:rPr lang="en-ID" sz="2000" b="0" i="1" dirty="0">
                <a:effectLst/>
                <a:latin typeface="Open Sauce One"/>
              </a:rPr>
              <a:t> (masa) </a:t>
            </a:r>
            <a:r>
              <a:rPr lang="en-ID" sz="2000" b="0" i="1" dirty="0" err="1">
                <a:effectLst/>
                <a:latin typeface="Open Sauce One"/>
              </a:rPr>
              <a:t>itu</a:t>
            </a:r>
            <a:r>
              <a:rPr lang="en-ID" sz="2000" b="0" i="1" dirty="0">
                <a:effectLst/>
                <a:latin typeface="Open Sauce One"/>
              </a:rPr>
              <a:t>, </a:t>
            </a:r>
            <a:r>
              <a:rPr lang="en-ID" sz="2000" b="0" i="1" dirty="0" err="1">
                <a:effectLst/>
                <a:latin typeface="Open Sauce One"/>
              </a:rPr>
              <a:t>jika</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t>
            </a:r>
            <a:r>
              <a:rPr lang="en-ID" sz="2000" b="0" i="1" dirty="0" err="1">
                <a:effectLst/>
                <a:latin typeface="Open Sauce One"/>
              </a:rPr>
              <a:t>menghendaki</a:t>
            </a:r>
            <a:r>
              <a:rPr lang="en-ID" sz="2000" b="0" i="1" dirty="0">
                <a:effectLst/>
                <a:latin typeface="Open Sauce One"/>
              </a:rPr>
              <a:t> </a:t>
            </a:r>
            <a:r>
              <a:rPr lang="en-ID" sz="2000" b="0" i="1" dirty="0" err="1">
                <a:effectLst/>
                <a:latin typeface="Open Sauce One"/>
              </a:rPr>
              <a:t>perbaikan</a:t>
            </a:r>
            <a:r>
              <a:rPr lang="en-ID" sz="2000" b="0" i="1" dirty="0">
                <a:effectLst/>
                <a:latin typeface="Open Sauce One"/>
              </a:rPr>
              <a:t>. Dan </a:t>
            </a:r>
            <a:r>
              <a:rPr lang="en-ID" sz="2000" b="0" i="1" dirty="0" err="1">
                <a:effectLst/>
                <a:latin typeface="Open Sauce One"/>
              </a:rPr>
              <a:t>mereka</a:t>
            </a:r>
            <a:r>
              <a:rPr lang="en-ID" sz="2000" b="0" i="1" dirty="0">
                <a:effectLst/>
                <a:latin typeface="Open Sauce One"/>
              </a:rPr>
              <a:t> (para </a:t>
            </a:r>
            <a:r>
              <a:rPr lang="en-ID" sz="2000" b="0" i="1" dirty="0" err="1">
                <a:effectLst/>
                <a:latin typeface="Open Sauce One"/>
              </a:rPr>
              <a:t>perempuan</a:t>
            </a:r>
            <a:r>
              <a:rPr lang="en-ID" sz="2000" b="0" i="1" dirty="0">
                <a:effectLst/>
                <a:latin typeface="Open Sauce One"/>
              </a:rPr>
              <a:t>) </a:t>
            </a:r>
            <a:r>
              <a:rPr lang="en-ID" sz="2000" b="0" i="1" dirty="0" err="1">
                <a:effectLst/>
                <a:latin typeface="Open Sauce One"/>
              </a:rPr>
              <a:t>mempunyai</a:t>
            </a:r>
            <a:r>
              <a:rPr lang="en-ID" sz="2000" b="0" i="1" dirty="0">
                <a:effectLst/>
                <a:latin typeface="Open Sauce One"/>
              </a:rPr>
              <a:t> </a:t>
            </a:r>
            <a:r>
              <a:rPr lang="en-ID" sz="2000" b="0" i="1" dirty="0" err="1">
                <a:effectLst/>
                <a:latin typeface="Open Sauce One"/>
              </a:rPr>
              <a:t>hak</a:t>
            </a:r>
            <a:r>
              <a:rPr lang="en-ID" sz="2000" b="0" i="1" dirty="0">
                <a:effectLst/>
                <a:latin typeface="Open Sauce One"/>
              </a:rPr>
              <a:t> </a:t>
            </a:r>
            <a:r>
              <a:rPr lang="en-ID" sz="2000" b="0" i="1" dirty="0" err="1">
                <a:effectLst/>
                <a:latin typeface="Open Sauce One"/>
              </a:rPr>
              <a:t>seimbang</a:t>
            </a:r>
            <a:r>
              <a:rPr lang="en-ID" sz="2000" b="0" i="1" dirty="0">
                <a:effectLst/>
                <a:latin typeface="Open Sauce One"/>
              </a:rPr>
              <a:t> </a:t>
            </a:r>
            <a:r>
              <a:rPr lang="en-ID" sz="2000" b="0" i="1" dirty="0" err="1">
                <a:effectLst/>
                <a:latin typeface="Open Sauce One"/>
              </a:rPr>
              <a:t>dengan</a:t>
            </a:r>
            <a:r>
              <a:rPr lang="en-ID" sz="2000" b="0" i="1" dirty="0">
                <a:effectLst/>
                <a:latin typeface="Open Sauce One"/>
              </a:rPr>
              <a:t> </a:t>
            </a:r>
            <a:r>
              <a:rPr lang="en-ID" sz="2000" b="0" i="1" dirty="0" err="1">
                <a:effectLst/>
                <a:latin typeface="Open Sauce One"/>
              </a:rPr>
              <a:t>kewajibannya</a:t>
            </a:r>
            <a:r>
              <a:rPr lang="en-ID" sz="2000" b="0" i="1" dirty="0">
                <a:effectLst/>
                <a:latin typeface="Open Sauce One"/>
              </a:rPr>
              <a:t> </a:t>
            </a:r>
            <a:r>
              <a:rPr lang="en-ID" sz="2000" b="0" i="1" dirty="0" err="1">
                <a:effectLst/>
                <a:latin typeface="Open Sauce One"/>
              </a:rPr>
              <a:t>menurut</a:t>
            </a:r>
            <a:r>
              <a:rPr lang="en-ID" sz="2000" b="0" i="1" dirty="0">
                <a:effectLst/>
                <a:latin typeface="Open Sauce One"/>
              </a:rPr>
              <a:t> </a:t>
            </a:r>
            <a:r>
              <a:rPr lang="en-ID" sz="2000" b="0" i="1" dirty="0" err="1">
                <a:effectLst/>
                <a:latin typeface="Open Sauce One"/>
              </a:rPr>
              <a:t>cara</a:t>
            </a:r>
            <a:r>
              <a:rPr lang="en-ID" sz="2000" b="0" i="1" dirty="0">
                <a:effectLst/>
                <a:latin typeface="Open Sauce One"/>
              </a:rPr>
              <a:t> yang </a:t>
            </a:r>
            <a:r>
              <a:rPr lang="en-ID" sz="2000" b="0" i="1" dirty="0" err="1">
                <a:effectLst/>
                <a:latin typeface="Open Sauce One"/>
              </a:rPr>
              <a:t>patut</a:t>
            </a:r>
            <a:r>
              <a:rPr lang="en-ID" sz="2000" b="0" i="1" dirty="0">
                <a:effectLst/>
                <a:latin typeface="Open Sauce One"/>
              </a:rPr>
              <a:t>. </a:t>
            </a:r>
            <a:r>
              <a:rPr lang="en-ID" sz="2000" b="0" i="1" dirty="0" err="1">
                <a:effectLst/>
                <a:latin typeface="Open Sauce One"/>
              </a:rPr>
              <a:t>Tetapi</a:t>
            </a:r>
            <a:r>
              <a:rPr lang="en-ID" sz="2000" b="0" i="1" dirty="0">
                <a:effectLst/>
                <a:latin typeface="Open Sauce One"/>
              </a:rPr>
              <a:t> para </a:t>
            </a:r>
            <a:r>
              <a:rPr lang="en-ID" sz="2000" b="0" i="1" dirty="0" err="1">
                <a:effectLst/>
                <a:latin typeface="Open Sauce One"/>
              </a:rPr>
              <a:t>suami</a:t>
            </a:r>
            <a:r>
              <a:rPr lang="en-ID" sz="2000" b="0" i="1" dirty="0">
                <a:effectLst/>
                <a:latin typeface="Open Sauce One"/>
              </a:rPr>
              <a:t> </a:t>
            </a:r>
            <a:r>
              <a:rPr lang="en-ID" sz="2000" b="0" i="1" dirty="0" err="1">
                <a:effectLst/>
                <a:latin typeface="Open Sauce One"/>
              </a:rPr>
              <a:t>mempunyai</a:t>
            </a:r>
            <a:r>
              <a:rPr lang="en-ID" sz="2000" b="0" i="1" dirty="0">
                <a:effectLst/>
                <a:latin typeface="Open Sauce One"/>
              </a:rPr>
              <a:t> </a:t>
            </a:r>
            <a:r>
              <a:rPr lang="en-ID" sz="2000" b="0" i="1" dirty="0" err="1">
                <a:effectLst/>
                <a:latin typeface="Open Sauce One"/>
              </a:rPr>
              <a:t>kelebihan</a:t>
            </a:r>
            <a:r>
              <a:rPr lang="en-ID" sz="2000" b="0" i="1" dirty="0">
                <a:effectLst/>
                <a:latin typeface="Open Sauce One"/>
              </a:rPr>
              <a:t> di </a:t>
            </a:r>
            <a:r>
              <a:rPr lang="en-ID" sz="2000" b="0" i="1" dirty="0" err="1">
                <a:effectLst/>
                <a:latin typeface="Open Sauce One"/>
              </a:rPr>
              <a:t>atas</a:t>
            </a:r>
            <a:r>
              <a:rPr lang="en-ID" sz="2000" b="0" i="1" dirty="0">
                <a:effectLst/>
                <a:latin typeface="Open Sauce One"/>
              </a:rPr>
              <a:t> </a:t>
            </a:r>
            <a:r>
              <a:rPr lang="en-ID" sz="2000" b="0" i="1" dirty="0" err="1">
                <a:effectLst/>
                <a:latin typeface="Open Sauce One"/>
              </a:rPr>
              <a:t>mereka</a:t>
            </a:r>
            <a:r>
              <a:rPr lang="en-ID" sz="2000" b="0" i="1" dirty="0">
                <a:effectLst/>
                <a:latin typeface="Open Sauce One"/>
              </a:rPr>
              <a:t>. Allah </a:t>
            </a:r>
            <a:r>
              <a:rPr lang="en-ID" sz="2000" b="0" i="1" dirty="0" err="1">
                <a:effectLst/>
                <a:latin typeface="Open Sauce One"/>
              </a:rPr>
              <a:t>Mahaperkasa</a:t>
            </a:r>
            <a:r>
              <a:rPr lang="en-ID" sz="2000" b="0" i="1" dirty="0">
                <a:effectLst/>
                <a:latin typeface="Open Sauce One"/>
              </a:rPr>
              <a:t>, </a:t>
            </a:r>
            <a:r>
              <a:rPr lang="en-ID" sz="2000" b="0" i="1" dirty="0" err="1">
                <a:effectLst/>
                <a:latin typeface="Open Sauce One"/>
              </a:rPr>
              <a:t>Mahabijaksana</a:t>
            </a:r>
            <a:r>
              <a:rPr lang="en-ID" sz="2000" b="0" i="1" dirty="0">
                <a:effectLst/>
                <a:latin typeface="Open Sauce One"/>
              </a:rPr>
              <a:t>.</a:t>
            </a:r>
            <a:endParaRPr lang="en-ID"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45505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7EF0E5-E505-477D-D206-FC789C312DF0}"/>
            </a:ext>
          </a:extLst>
        </p:cNvPr>
        <p:cNvGrpSpPr/>
        <p:nvPr/>
      </p:nvGrpSpPr>
      <p:grpSpPr>
        <a:xfrm>
          <a:off x="0" y="0"/>
          <a:ext cx="0" cy="0"/>
          <a:chOff x="0" y="0"/>
          <a:chExt cx="0" cy="0"/>
        </a:xfrm>
      </p:grpSpPr>
      <p:pic>
        <p:nvPicPr>
          <p:cNvPr id="3" name="Picture 2" descr="Kumpulan Background Undangan Pernikahan PNG / JPG Kosong">
            <a:extLst>
              <a:ext uri="{FF2B5EF4-FFF2-40B4-BE49-F238E27FC236}">
                <a16:creationId xmlns:a16="http://schemas.microsoft.com/office/drawing/2014/main" id="{870B361E-9EA2-A52D-F837-7DC5A0AA55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CC5DEBA7-BDA6-720C-9208-6AD8FD08C7DF}"/>
              </a:ext>
            </a:extLst>
          </p:cNvPr>
          <p:cNvSpPr txBox="1"/>
          <p:nvPr/>
        </p:nvSpPr>
        <p:spPr>
          <a:xfrm>
            <a:off x="1043608" y="462525"/>
            <a:ext cx="7272808" cy="6001643"/>
          </a:xfrm>
          <a:prstGeom prst="rect">
            <a:avLst/>
          </a:prstGeom>
          <a:noFill/>
        </p:spPr>
        <p:txBody>
          <a:bodyPr wrap="square">
            <a:spAutoFit/>
          </a:bodyPr>
          <a:lstStyle/>
          <a:p>
            <a:pPr algn="just"/>
            <a:r>
              <a:rPr lang="id-ID" sz="2400" b="1" i="1" dirty="0">
                <a:solidFill>
                  <a:schemeClr val="accent2">
                    <a:lumMod val="75000"/>
                  </a:schemeClr>
                </a:solidFill>
                <a:latin typeface="Times New Roman" panose="02020603050405020304" pitchFamily="18" charset="0"/>
                <a:cs typeface="Times New Roman" panose="02020603050405020304" pitchFamily="18" charset="0"/>
              </a:rPr>
              <a:t>6. Hak Asuh Anak</a:t>
            </a:r>
          </a:p>
          <a:p>
            <a:pPr algn="just"/>
            <a:endParaRPr lang="id-ID" sz="2000" b="0" i="0" dirty="0">
              <a:solidFill>
                <a:srgbClr val="212121"/>
              </a:solidFill>
              <a:effectLst/>
              <a:latin typeface="Times New Roman" panose="02020603050405020304" pitchFamily="18" charset="0"/>
              <a:cs typeface="Times New Roman" panose="02020603050405020304" pitchFamily="18" charset="0"/>
            </a:endParaRPr>
          </a:p>
          <a:p>
            <a:pPr algn="just"/>
            <a:r>
              <a:rPr lang="en-ID" sz="2000" b="0" i="0" dirty="0">
                <a:solidFill>
                  <a:srgbClr val="212121"/>
                </a:solidFill>
                <a:effectLst/>
                <a:latin typeface="Times New Roman" panose="02020603050405020304" pitchFamily="18" charset="0"/>
                <a:cs typeface="Times New Roman" panose="02020603050405020304" pitchFamily="18" charset="0"/>
              </a:rPr>
              <a:t>Islam </a:t>
            </a:r>
            <a:r>
              <a:rPr lang="en-ID" sz="2000" b="0" i="0" dirty="0" err="1">
                <a:solidFill>
                  <a:srgbClr val="212121"/>
                </a:solidFill>
                <a:effectLst/>
                <a:latin typeface="Times New Roman" panose="02020603050405020304" pitchFamily="18" charset="0"/>
                <a:cs typeface="Times New Roman" panose="02020603050405020304" pitchFamily="18" charset="0"/>
              </a:rPr>
              <a:t>telah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membuat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aturan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mengenai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hadlânah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yaitu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mengasuh</a:t>
            </a:r>
            <a:r>
              <a:rPr lang="en-ID" sz="2000" b="0" i="0" dirty="0">
                <a:solidFill>
                  <a:srgbClr val="212121"/>
                </a:solidFill>
                <a:effectLst/>
                <a:latin typeface="Times New Roman" panose="02020603050405020304" pitchFamily="18" charset="0"/>
                <a:cs typeface="Times New Roman" panose="02020603050405020304" pitchFamily="18" charset="0"/>
              </a:rPr>
              <a:t> dan </a:t>
            </a:r>
            <a:r>
              <a:rPr lang="en-ID" sz="2000" b="0" i="0" dirty="0" err="1">
                <a:solidFill>
                  <a:srgbClr val="212121"/>
                </a:solidFill>
                <a:effectLst/>
                <a:latin typeface="Times New Roman" panose="02020603050405020304" pitchFamily="18" charset="0"/>
                <a:cs typeface="Times New Roman" panose="02020603050405020304" pitchFamily="18" charset="0"/>
              </a:rPr>
              <a:t>merawat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yang </a:t>
            </a:r>
            <a:r>
              <a:rPr lang="en-ID" sz="2000" b="0" i="0" dirty="0" err="1">
                <a:solidFill>
                  <a:srgbClr val="212121"/>
                </a:solidFill>
                <a:effectLst/>
                <a:latin typeface="Times New Roman" panose="02020603050405020304" pitchFamily="18" charset="0"/>
                <a:cs typeface="Times New Roman" panose="02020603050405020304" pitchFamily="18" charset="0"/>
              </a:rPr>
              <a:t>belum</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dapat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mengurus</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dirinya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sendiri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sampai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mencapai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usia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tamyîz</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asuh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ini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jatuh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kepada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ibu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sampai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mencapai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usia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tamyîz</a:t>
            </a:r>
            <a:r>
              <a:rPr lang="en-ID" sz="2000" b="0" i="0" dirty="0">
                <a:solidFill>
                  <a:srgbClr val="212121"/>
                </a:solidFill>
                <a:effectLst/>
                <a:latin typeface="Times New Roman" panose="02020603050405020304" pitchFamily="18" charset="0"/>
                <a:cs typeface="Times New Roman" panose="02020603050405020304" pitchFamily="18" charset="0"/>
              </a:rPr>
              <a:t>. Di </a:t>
            </a:r>
            <a:r>
              <a:rPr lang="en-ID" sz="2000" b="0" i="0" dirty="0" err="1">
                <a:solidFill>
                  <a:srgbClr val="212121"/>
                </a:solidFill>
                <a:effectLst/>
                <a:latin typeface="Times New Roman" panose="02020603050405020304" pitchFamily="18" charset="0"/>
                <a:cs typeface="Times New Roman" panose="02020603050405020304" pitchFamily="18" charset="0"/>
              </a:rPr>
              <a:t>usia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tamyîz</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ini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dapat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memilih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untuk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ikut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ibu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atau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ayahnya</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algn="just"/>
            <a:endParaRPr lang="id-ID" sz="2000" dirty="0">
              <a:solidFill>
                <a:srgbClr val="212121"/>
              </a:solidFill>
              <a:latin typeface="Times New Roman" panose="02020603050405020304" pitchFamily="18" charset="0"/>
              <a:cs typeface="Times New Roman" panose="02020603050405020304" pitchFamily="18" charset="0"/>
            </a:endParaRPr>
          </a:p>
          <a:p>
            <a:pPr algn="just"/>
            <a:r>
              <a:rPr lang="en-ID" sz="2000" b="0" i="0" dirty="0">
                <a:solidFill>
                  <a:srgbClr val="212121"/>
                </a:solidFill>
                <a:effectLst/>
                <a:latin typeface="Times New Roman" panose="02020603050405020304" pitchFamily="18" charset="0"/>
                <a:cs typeface="Times New Roman" panose="02020603050405020304" pitchFamily="18" charset="0"/>
              </a:rPr>
              <a:t>  </a:t>
            </a:r>
            <a:r>
              <a:rPr lang="ar-AE" sz="2000" b="0" i="0" dirty="0">
                <a:solidFill>
                  <a:srgbClr val="212121"/>
                </a:solidFill>
                <a:effectLst/>
                <a:latin typeface="Times New Roman" panose="02020603050405020304" pitchFamily="18" charset="0"/>
                <a:cs typeface="Times New Roman" panose="02020603050405020304" pitchFamily="18" charset="0"/>
              </a:rPr>
              <a:t>إن الأم أحق بالحضانة من الأب، للأسباب التالية: لوفور شفقتها، وصبرها على أعباء الرعاية والتربية. لأنها ألين بحضانة الأطفال، ورعايتهم، وأقدر على بذل ما يحتاجون إليه من العاطفة والحنو</a:t>
            </a:r>
            <a:endParaRPr lang="id-ID" sz="2000" dirty="0">
              <a:solidFill>
                <a:srgbClr val="212121"/>
              </a:solidFill>
              <a:latin typeface="Times New Roman" panose="02020603050405020304" pitchFamily="18" charset="0"/>
              <a:cs typeface="Times New Roman" panose="02020603050405020304" pitchFamily="18" charset="0"/>
            </a:endParaRPr>
          </a:p>
          <a:p>
            <a:pPr algn="just"/>
            <a:endParaRPr lang="id-ID" sz="2000" b="0" i="0" dirty="0">
              <a:solidFill>
                <a:srgbClr val="212121"/>
              </a:solidFill>
              <a:effectLst/>
              <a:latin typeface="Times New Roman" panose="02020603050405020304" pitchFamily="18" charset="0"/>
              <a:cs typeface="Times New Roman" panose="02020603050405020304" pitchFamily="18" charset="0"/>
            </a:endParaRPr>
          </a:p>
          <a:p>
            <a:pPr algn="just"/>
            <a:r>
              <a:rPr lang="en-ID" sz="2000" b="0" i="1" dirty="0">
                <a:solidFill>
                  <a:srgbClr val="212121"/>
                </a:solidFill>
                <a:effectLst/>
                <a:latin typeface="Times New Roman" panose="02020603050405020304" pitchFamily="18" charset="0"/>
                <a:cs typeface="Times New Roman" panose="02020603050405020304" pitchFamily="18" charset="0"/>
              </a:rPr>
              <a:t>“</a:t>
            </a:r>
            <a:r>
              <a:rPr lang="en-ID" sz="2000" b="0" i="1" dirty="0" err="1">
                <a:solidFill>
                  <a:srgbClr val="212121"/>
                </a:solidFill>
                <a:effectLst/>
                <a:latin typeface="Times New Roman" panose="02020603050405020304" pitchFamily="18" charset="0"/>
                <a:cs typeface="Times New Roman" panose="02020603050405020304" pitchFamily="18" charset="0"/>
              </a:rPr>
              <a:t>Sungguh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ibu</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lebih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berhak</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atas</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pengasuhan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daripada</a:t>
            </a:r>
            <a:r>
              <a:rPr lang="en-ID" sz="2000" b="0" i="1" dirty="0">
                <a:solidFill>
                  <a:srgbClr val="212121"/>
                </a:solidFill>
                <a:effectLst/>
                <a:latin typeface="Times New Roman" panose="02020603050405020304" pitchFamily="18" charset="0"/>
                <a:cs typeface="Times New Roman" panose="02020603050405020304" pitchFamily="18" charset="0"/>
              </a:rPr>
              <a:t> ayah </a:t>
            </a:r>
            <a:r>
              <a:rPr lang="en-ID" sz="2000" b="0" i="1" dirty="0" err="1">
                <a:solidFill>
                  <a:srgbClr val="212121"/>
                </a:solidFill>
                <a:effectLst/>
                <a:latin typeface="Times New Roman" panose="02020603050405020304" pitchFamily="18" charset="0"/>
                <a:cs typeface="Times New Roman" panose="02020603050405020304" pitchFamily="18" charset="0"/>
              </a:rPr>
              <a:t>karena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beberapa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alasan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berikut</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id-ID" sz="2000" b="0" i="1" dirty="0">
                <a:solidFill>
                  <a:srgbClr val="212121"/>
                </a:solidFill>
                <a:effectLst/>
                <a:latin typeface="Times New Roman" panose="02020603050405020304" pitchFamily="18" charset="0"/>
                <a:cs typeface="Times New Roman" panose="02020603050405020304" pitchFamily="18" charset="0"/>
              </a:rPr>
              <a:t>1.</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kasih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sayangnya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lebih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luas</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serta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kesabarannya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lebih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besar</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dalam</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menanggung</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beban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pengurusan</a:t>
            </a:r>
            <a:r>
              <a:rPr lang="en-ID" sz="2000" b="0" i="1" dirty="0">
                <a:solidFill>
                  <a:srgbClr val="212121"/>
                </a:solidFill>
                <a:effectLst/>
                <a:latin typeface="Times New Roman" panose="02020603050405020304" pitchFamily="18" charset="0"/>
                <a:cs typeface="Times New Roman" panose="02020603050405020304" pitchFamily="18" charset="0"/>
              </a:rPr>
              <a:t> dan </a:t>
            </a:r>
            <a:r>
              <a:rPr lang="en-ID" sz="2000" b="0" i="1" dirty="0" err="1">
                <a:solidFill>
                  <a:srgbClr val="212121"/>
                </a:solidFill>
                <a:effectLst/>
                <a:latin typeface="Times New Roman" panose="02020603050405020304" pitchFamily="18" charset="0"/>
                <a:cs typeface="Times New Roman" panose="02020603050405020304" pitchFamily="18" charset="0"/>
              </a:rPr>
              <a:t>pendidikan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id-ID" sz="2000" b="0" i="1" dirty="0">
                <a:solidFill>
                  <a:srgbClr val="212121"/>
                </a:solidFill>
                <a:effectLst/>
                <a:latin typeface="Times New Roman" panose="02020603050405020304" pitchFamily="18" charset="0"/>
                <a:cs typeface="Times New Roman" panose="02020603050405020304" pitchFamily="18" charset="0"/>
              </a:rPr>
              <a:t>2.</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ibu</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lebih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lembut</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dalam</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mengasuh</a:t>
            </a:r>
            <a:r>
              <a:rPr lang="en-ID" sz="2000" b="0" i="1" dirty="0">
                <a:solidFill>
                  <a:srgbClr val="212121"/>
                </a:solidFill>
                <a:effectLst/>
                <a:latin typeface="Times New Roman" panose="02020603050405020304" pitchFamily="18" charset="0"/>
                <a:cs typeface="Times New Roman" panose="02020603050405020304" pitchFamily="18" charset="0"/>
              </a:rPr>
              <a:t> dan </a:t>
            </a:r>
            <a:r>
              <a:rPr lang="en-ID" sz="2000" b="0" i="1" dirty="0" err="1">
                <a:solidFill>
                  <a:srgbClr val="212121"/>
                </a:solidFill>
                <a:effectLst/>
                <a:latin typeface="Times New Roman" panose="02020603050405020304" pitchFamily="18" charset="0"/>
                <a:cs typeface="Times New Roman" panose="02020603050405020304" pitchFamily="18" charset="0"/>
              </a:rPr>
              <a:t>menjaga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anak-anak</a:t>
            </a:r>
            <a:r>
              <a:rPr lang="en-ID" sz="2000" b="0" i="1" dirty="0">
                <a:solidFill>
                  <a:srgbClr val="212121"/>
                </a:solidFill>
                <a:effectLst/>
                <a:latin typeface="Times New Roman" panose="02020603050405020304" pitchFamily="18" charset="0"/>
                <a:cs typeface="Times New Roman" panose="02020603050405020304" pitchFamily="18" charset="0"/>
              </a:rPr>
              <a:t>, dan </a:t>
            </a:r>
            <a:r>
              <a:rPr lang="en-ID" sz="2000" b="0" i="1" dirty="0" err="1">
                <a:solidFill>
                  <a:srgbClr val="212121"/>
                </a:solidFill>
                <a:effectLst/>
                <a:latin typeface="Times New Roman" panose="02020603050405020304" pitchFamily="18" charset="0"/>
                <a:cs typeface="Times New Roman" panose="02020603050405020304" pitchFamily="18" charset="0"/>
              </a:rPr>
              <a:t>lebih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mampu</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mencurahkan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perasaan</a:t>
            </a:r>
            <a:r>
              <a:rPr lang="en-ID" sz="2000" b="0" i="1" dirty="0">
                <a:solidFill>
                  <a:srgbClr val="212121"/>
                </a:solidFill>
                <a:effectLst/>
                <a:latin typeface="Times New Roman" panose="02020603050405020304" pitchFamily="18" charset="0"/>
                <a:cs typeface="Times New Roman" panose="02020603050405020304" pitchFamily="18" charset="0"/>
              </a:rPr>
              <a:t> dan </a:t>
            </a:r>
            <a:r>
              <a:rPr lang="en-ID" sz="2000" b="0" i="1" dirty="0" err="1">
                <a:solidFill>
                  <a:srgbClr val="212121"/>
                </a:solidFill>
                <a:effectLst/>
                <a:latin typeface="Times New Roman" panose="02020603050405020304" pitchFamily="18" charset="0"/>
                <a:cs typeface="Times New Roman" panose="02020603050405020304" pitchFamily="18" charset="0"/>
              </a:rPr>
              <a:t>kasih</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sayang</a:t>
            </a:r>
            <a:r>
              <a:rPr lang="en-ID" sz="2000" b="0" i="1" dirty="0">
                <a:solidFill>
                  <a:srgbClr val="212121"/>
                </a:solidFill>
                <a:effectLst/>
                <a:latin typeface="Times New Roman" panose="02020603050405020304" pitchFamily="18" charset="0"/>
                <a:cs typeface="Times New Roman" panose="02020603050405020304" pitchFamily="18" charset="0"/>
              </a:rPr>
              <a:t> yang </a:t>
            </a:r>
            <a:r>
              <a:rPr lang="en-ID" sz="2000" b="0" i="1" dirty="0" err="1">
                <a:solidFill>
                  <a:srgbClr val="212121"/>
                </a:solidFill>
                <a:effectLst/>
                <a:latin typeface="Times New Roman" panose="02020603050405020304" pitchFamily="18" charset="0"/>
                <a:cs typeface="Times New Roman" panose="02020603050405020304" pitchFamily="18" charset="0"/>
              </a:rPr>
              <a:t>mereka</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butuhkan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Musthafa</a:t>
            </a:r>
            <a:r>
              <a:rPr lang="en-ID" sz="2000" b="0" i="1" dirty="0">
                <a:solidFill>
                  <a:srgbClr val="212121"/>
                </a:solidFill>
                <a:effectLst/>
                <a:latin typeface="Times New Roman" panose="02020603050405020304" pitchFamily="18" charset="0"/>
                <a:cs typeface="Times New Roman" panose="02020603050405020304" pitchFamily="18" charset="0"/>
              </a:rPr>
              <a:t> al-</a:t>
            </a:r>
            <a:r>
              <a:rPr lang="en-ID" sz="2000" b="0" i="1" dirty="0" err="1">
                <a:solidFill>
                  <a:srgbClr val="212121"/>
                </a:solidFill>
                <a:effectLst/>
                <a:latin typeface="Times New Roman" panose="02020603050405020304" pitchFamily="18" charset="0"/>
                <a:cs typeface="Times New Roman" panose="02020603050405020304" pitchFamily="18" charset="0"/>
              </a:rPr>
              <a:t>Khin</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dkk</a:t>
            </a:r>
            <a:r>
              <a:rPr lang="en-ID" sz="2000" b="0" i="1" dirty="0">
                <a:solidFill>
                  <a:srgbClr val="212121"/>
                </a:solidFill>
                <a:effectLst/>
                <a:latin typeface="Times New Roman" panose="02020603050405020304" pitchFamily="18" charset="0"/>
                <a:cs typeface="Times New Roman" panose="02020603050405020304" pitchFamily="18" charset="0"/>
              </a:rPr>
              <a:t>., al-Fiqh al-</a:t>
            </a:r>
            <a:r>
              <a:rPr lang="en-ID" sz="2000" b="0" i="1" dirty="0" err="1">
                <a:solidFill>
                  <a:srgbClr val="212121"/>
                </a:solidFill>
                <a:effectLst/>
                <a:latin typeface="Times New Roman" panose="02020603050405020304" pitchFamily="18" charset="0"/>
                <a:cs typeface="Times New Roman" panose="02020603050405020304" pitchFamily="18" charset="0"/>
              </a:rPr>
              <a:t>Manhaji</a:t>
            </a:r>
            <a:r>
              <a:rPr lang="en-ID" sz="2000" b="0" i="1" dirty="0">
                <a:solidFill>
                  <a:srgbClr val="212121"/>
                </a:solidFill>
                <a:effectLst/>
                <a:latin typeface="Times New Roman" panose="02020603050405020304" pitchFamily="18" charset="0"/>
                <a:cs typeface="Times New Roman" panose="02020603050405020304" pitchFamily="18" charset="0"/>
              </a:rPr>
              <a:t>, </a:t>
            </a:r>
            <a:r>
              <a:rPr lang="en-ID" sz="2000" b="0" i="1" dirty="0" err="1">
                <a:solidFill>
                  <a:srgbClr val="212121"/>
                </a:solidFill>
                <a:effectLst/>
                <a:latin typeface="Times New Roman" panose="02020603050405020304" pitchFamily="18" charset="0"/>
                <a:cs typeface="Times New Roman" panose="02020603050405020304" pitchFamily="18" charset="0"/>
              </a:rPr>
              <a:t>jilid</a:t>
            </a:r>
            <a:r>
              <a:rPr lang="en-ID" sz="2000" b="0" i="1" dirty="0">
                <a:solidFill>
                  <a:srgbClr val="212121"/>
                </a:solidFill>
                <a:effectLst/>
                <a:latin typeface="Times New Roman" panose="02020603050405020304" pitchFamily="18" charset="0"/>
                <a:cs typeface="Times New Roman" panose="02020603050405020304" pitchFamily="18" charset="0"/>
              </a:rPr>
              <a:t> IV, </a:t>
            </a:r>
            <a:r>
              <a:rPr lang="en-ID" sz="2000" b="0" i="1" dirty="0" err="1">
                <a:solidFill>
                  <a:srgbClr val="212121"/>
                </a:solidFill>
                <a:effectLst/>
                <a:latin typeface="Times New Roman" panose="02020603050405020304" pitchFamily="18" charset="0"/>
                <a:cs typeface="Times New Roman" panose="02020603050405020304" pitchFamily="18" charset="0"/>
              </a:rPr>
              <a:t>halaman</a:t>
            </a:r>
            <a:r>
              <a:rPr lang="en-ID" sz="2000" b="0" i="1" dirty="0">
                <a:solidFill>
                  <a:srgbClr val="212121"/>
                </a:solidFill>
                <a:effectLst/>
                <a:latin typeface="Times New Roman" panose="02020603050405020304" pitchFamily="18" charset="0"/>
                <a:cs typeface="Times New Roman" panose="02020603050405020304" pitchFamily="18" charset="0"/>
              </a:rPr>
              <a:t> 191)</a:t>
            </a:r>
            <a:r>
              <a:rPr lang="en-ID" sz="2000" b="0" i="0" dirty="0">
                <a:solidFill>
                  <a:srgbClr val="212121"/>
                </a:solidFill>
                <a:effectLst/>
                <a:latin typeface="Times New Roman" panose="02020603050405020304" pitchFamily="18" charset="0"/>
                <a:cs typeface="Times New Roman" panose="02020603050405020304" pitchFamily="18" charset="0"/>
              </a:rPr>
              <a:t>.</a:t>
            </a:r>
            <a:r>
              <a:rPr lang="id-ID" sz="2000" b="0" i="0" dirty="0">
                <a:solidFill>
                  <a:srgbClr val="212121"/>
                </a:solidFill>
                <a:effectLst/>
                <a:latin typeface="Times New Roman" panose="02020603050405020304" pitchFamily="18" charset="0"/>
                <a:cs typeface="Times New Roman" panose="02020603050405020304" pitchFamily="18" charset="0"/>
              </a:rPr>
              <a:t> </a:t>
            </a:r>
            <a:endParaRPr lang="en-ID"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4781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Latar Belakang Undangan Pernikahan Dengan Bingkai Bunga Emas Dan Cincin —  Foto Stok © SFVasco #616996980">
            <a:extLst>
              <a:ext uri="{FF2B5EF4-FFF2-40B4-BE49-F238E27FC236}">
                <a16:creationId xmlns:a16="http://schemas.microsoft.com/office/drawing/2014/main" id="{0AD638F0-85D7-6F14-08F3-781A9B4801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900"/>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388D4CD-C909-8A2C-AA8C-D66EED23A169}"/>
              </a:ext>
            </a:extLst>
          </p:cNvPr>
          <p:cNvSpPr txBox="1"/>
          <p:nvPr/>
        </p:nvSpPr>
        <p:spPr>
          <a:xfrm>
            <a:off x="791201" y="620688"/>
            <a:ext cx="7344816" cy="5062924"/>
          </a:xfrm>
          <a:prstGeom prst="rect">
            <a:avLst/>
          </a:prstGeom>
          <a:noFill/>
        </p:spPr>
        <p:txBody>
          <a:bodyPr wrap="square">
            <a:spAutoFit/>
          </a:bodyPr>
          <a:lstStyle/>
          <a:p>
            <a:pPr algn="just"/>
            <a:r>
              <a:rPr lang="id-ID" sz="2800" b="1" dirty="0">
                <a:solidFill>
                  <a:srgbClr val="0070C0"/>
                </a:solidFill>
                <a:latin typeface="Algerian" panose="04020705040A02060702" pitchFamily="82" charset="0"/>
                <a:cs typeface="Times New Roman" panose="02020603050405020304" pitchFamily="18" charset="0"/>
              </a:rPr>
              <a:t>1. Pengertian Nikah</a:t>
            </a:r>
            <a:endParaRPr lang="en-ID" sz="2800" b="1" dirty="0">
              <a:solidFill>
                <a:srgbClr val="0070C0"/>
              </a:solidFill>
              <a:latin typeface="Algerian" panose="04020705040A02060702" pitchFamily="82" charset="0"/>
            </a:endParaRPr>
          </a:p>
          <a:p>
            <a:pPr algn="just"/>
            <a:endParaRPr lang="id-ID" sz="900" b="1" dirty="0">
              <a:solidFill>
                <a:srgbClr val="0070C0"/>
              </a:solidFill>
              <a:latin typeface="Times New Roman" panose="02020603050405020304" pitchFamily="18" charset="0"/>
              <a:cs typeface="Times New Roman" panose="02020603050405020304" pitchFamily="18" charset="0"/>
            </a:endParaRPr>
          </a:p>
          <a:p>
            <a:pPr algn="just"/>
            <a:r>
              <a:rPr lang="en-ID" sz="2800" b="1" dirty="0">
                <a:solidFill>
                  <a:srgbClr val="0070C0"/>
                </a:solidFill>
                <a:latin typeface="Times New Roman" panose="02020603050405020304" pitchFamily="18" charset="0"/>
                <a:cs typeface="Times New Roman" panose="02020603050405020304" pitchFamily="18" charset="0"/>
              </a:rPr>
              <a:t>Nikah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menurut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bahasa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berasal</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dari</a:t>
            </a:r>
            <a:r>
              <a:rPr lang="en-ID" dirty="0">
                <a:solidFill>
                  <a:srgbClr val="0070C0"/>
                </a:solidFill>
                <a:latin typeface="Times New Roman" panose="02020603050405020304" pitchFamily="18" charset="0"/>
                <a:cs typeface="Times New Roman" panose="02020603050405020304" pitchFamily="18" charset="0"/>
              </a:rPr>
              <a:t> kata </a:t>
            </a:r>
            <a:r>
              <a:rPr lang="en-ID" dirty="0" err="1">
                <a:solidFill>
                  <a:srgbClr val="0070C0"/>
                </a:solidFill>
                <a:latin typeface="Times New Roman" panose="02020603050405020304" pitchFamily="18" charset="0"/>
                <a:cs typeface="Times New Roman" panose="02020603050405020304" pitchFamily="18" charset="0"/>
              </a:rPr>
              <a:t>nakaha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yankihu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nikahan</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berarti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kawin</a:t>
            </a:r>
            <a:r>
              <a:rPr lang="en-ID" dirty="0">
                <a:solidFill>
                  <a:srgbClr val="0070C0"/>
                </a:solidFill>
                <a:latin typeface="Times New Roman" panose="02020603050405020304" pitchFamily="18" charset="0"/>
                <a:cs typeface="Times New Roman" panose="02020603050405020304" pitchFamily="18" charset="0"/>
              </a:rPr>
              <a:t>. </a:t>
            </a:r>
            <a:endParaRPr lang="id-ID" dirty="0">
              <a:solidFill>
                <a:srgbClr val="0070C0"/>
              </a:solidFill>
              <a:latin typeface="Times New Roman" panose="02020603050405020304" pitchFamily="18" charset="0"/>
              <a:cs typeface="Times New Roman" panose="02020603050405020304" pitchFamily="18" charset="0"/>
            </a:endParaRP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id-ID" sz="2800" b="1" dirty="0">
                <a:solidFill>
                  <a:srgbClr val="0070C0"/>
                </a:solidFill>
                <a:latin typeface="Times New Roman" panose="02020603050405020304" pitchFamily="18" charset="0"/>
                <a:cs typeface="Times New Roman" panose="02020603050405020304" pitchFamily="18" charset="0"/>
              </a:rPr>
              <a:t>Secara </a:t>
            </a:r>
            <a:r>
              <a:rPr lang="en-ID" sz="2800" b="1" dirty="0" err="1">
                <a:solidFill>
                  <a:srgbClr val="0070C0"/>
                </a:solidFill>
                <a:latin typeface="Times New Roman" panose="02020603050405020304" pitchFamily="18" charset="0"/>
                <a:cs typeface="Times New Roman" panose="02020603050405020304" pitchFamily="18" charset="0"/>
              </a:rPr>
              <a:t>istilah</a:t>
            </a:r>
            <a:r>
              <a:rPr lang="en-ID" sz="2800" b="1" dirty="0">
                <a:solidFill>
                  <a:srgbClr val="0070C0"/>
                </a:solidFill>
                <a:latin typeface="Times New Roman" panose="02020603050405020304" pitchFamily="18" charset="0"/>
                <a:cs typeface="Times New Roman" panose="02020603050405020304" pitchFamily="18" charset="0"/>
              </a:rPr>
              <a:t> nikah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berarti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ikatan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suami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istri</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sah</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menimbulkan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akibat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hukum</a:t>
            </a:r>
            <a:r>
              <a:rPr lang="en-ID" dirty="0">
                <a:solidFill>
                  <a:srgbClr val="0070C0"/>
                </a:solidFill>
                <a:latin typeface="Times New Roman" panose="02020603050405020304" pitchFamily="18" charset="0"/>
                <a:cs typeface="Times New Roman" panose="02020603050405020304" pitchFamily="18" charset="0"/>
              </a:rPr>
              <a:t> dan </a:t>
            </a:r>
            <a:r>
              <a:rPr lang="en-ID" dirty="0" err="1">
                <a:solidFill>
                  <a:srgbClr val="0070C0"/>
                </a:solidFill>
                <a:latin typeface="Times New Roman" panose="02020603050405020304" pitchFamily="18" charset="0"/>
                <a:cs typeface="Times New Roman" panose="02020603050405020304" pitchFamily="18" charset="0"/>
              </a:rPr>
              <a:t>hak</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serta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kewajiban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bagi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suami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isteri</a:t>
            </a:r>
            <a:r>
              <a:rPr lang="en-ID" dirty="0">
                <a:solidFill>
                  <a:srgbClr val="0070C0"/>
                </a:solidFill>
                <a:latin typeface="Times New Roman" panose="02020603050405020304" pitchFamily="18" charset="0"/>
                <a:cs typeface="Times New Roman" panose="02020603050405020304" pitchFamily="18" charset="0"/>
              </a:rPr>
              <a:t>. </a:t>
            </a:r>
            <a:endParaRPr lang="id-ID" dirty="0">
              <a:solidFill>
                <a:srgbClr val="0070C0"/>
              </a:solidFill>
              <a:latin typeface="Times New Roman" panose="02020603050405020304" pitchFamily="18" charset="0"/>
              <a:cs typeface="Times New Roman" panose="02020603050405020304" pitchFamily="18" charset="0"/>
            </a:endParaRP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en-ID" sz="3200" b="1" dirty="0">
                <a:solidFill>
                  <a:srgbClr val="0070C0"/>
                </a:solidFill>
                <a:latin typeface="Times New Roman" panose="02020603050405020304" pitchFamily="18" charset="0"/>
                <a:cs typeface="Times New Roman" panose="02020603050405020304" pitchFamily="18" charset="0"/>
              </a:rPr>
              <a:t>Nikah </a:t>
            </a:r>
            <a:r>
              <a:rPr lang="en-ID" sz="3200" b="1" dirty="0" err="1">
                <a:solidFill>
                  <a:srgbClr val="0070C0"/>
                </a:solidFill>
                <a:latin typeface="Times New Roman" panose="02020603050405020304" pitchFamily="18" charset="0"/>
                <a:cs typeface="Times New Roman" panose="02020603050405020304" pitchFamily="18" charset="0"/>
              </a:rPr>
              <a:t>atau</a:t>
            </a:r>
            <a:r>
              <a:rPr lang="en-ID" sz="3200" b="1" dirty="0">
                <a:solidFill>
                  <a:srgbClr val="0070C0"/>
                </a:solidFill>
                <a:latin typeface="Times New Roman" panose="02020603050405020304" pitchFamily="18" charset="0"/>
                <a:cs typeface="Times New Roman" panose="02020603050405020304" pitchFamily="18" charset="0"/>
              </a:rPr>
              <a:t> </a:t>
            </a:r>
            <a:r>
              <a:rPr lang="en-ID" sz="3200" b="1" dirty="0" err="1">
                <a:solidFill>
                  <a:srgbClr val="0070C0"/>
                </a:solidFill>
                <a:latin typeface="Times New Roman" panose="02020603050405020304" pitchFamily="18" charset="0"/>
                <a:cs typeface="Times New Roman" panose="02020603050405020304" pitchFamily="18" charset="0"/>
              </a:rPr>
              <a:t>perkawinan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adalah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Sunnatullah</a:t>
            </a:r>
            <a:r>
              <a:rPr lang="en-ID" dirty="0">
                <a:solidFill>
                  <a:srgbClr val="0070C0"/>
                </a:solidFill>
                <a:latin typeface="Times New Roman" panose="02020603050405020304" pitchFamily="18" charset="0"/>
                <a:cs typeface="Times New Roman" panose="02020603050405020304" pitchFamily="18" charset="0"/>
              </a:rPr>
              <a:t> pada hamba-hamba-Nya. </a:t>
            </a:r>
            <a:r>
              <a:rPr lang="en-ID" dirty="0" err="1">
                <a:solidFill>
                  <a:srgbClr val="0070C0"/>
                </a:solidFill>
                <a:latin typeface="Times New Roman" panose="02020603050405020304" pitchFamily="18" charset="0"/>
                <a:cs typeface="Times New Roman" panose="02020603050405020304" pitchFamily="18" charset="0"/>
              </a:rPr>
              <a:t>Dengan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perkawinan</a:t>
            </a:r>
            <a:r>
              <a:rPr lang="en-ID" dirty="0">
                <a:solidFill>
                  <a:srgbClr val="0070C0"/>
                </a:solidFill>
                <a:latin typeface="Times New Roman" panose="02020603050405020304" pitchFamily="18" charset="0"/>
                <a:cs typeface="Times New Roman" panose="02020603050405020304" pitchFamily="18" charset="0"/>
              </a:rPr>
              <a:t> Allah </a:t>
            </a:r>
            <a:r>
              <a:rPr lang="en-ID" dirty="0" err="1">
                <a:solidFill>
                  <a:srgbClr val="0070C0"/>
                </a:solidFill>
                <a:latin typeface="Times New Roman" panose="02020603050405020304" pitchFamily="18" charset="0"/>
                <a:cs typeface="Times New Roman" panose="02020603050405020304" pitchFamily="18" charset="0"/>
              </a:rPr>
              <a:t>menghendaki</a:t>
            </a:r>
            <a:r>
              <a:rPr lang="en-ID" dirty="0">
                <a:solidFill>
                  <a:srgbClr val="0070C0"/>
                </a:solidFill>
                <a:latin typeface="Times New Roman" panose="02020603050405020304" pitchFamily="18" charset="0"/>
                <a:cs typeface="Times New Roman" panose="02020603050405020304" pitchFamily="18" charset="0"/>
              </a:rPr>
              <a:t> agar </a:t>
            </a:r>
            <a:r>
              <a:rPr lang="en-ID" dirty="0" err="1">
                <a:solidFill>
                  <a:srgbClr val="0070C0"/>
                </a:solidFill>
                <a:latin typeface="Times New Roman" panose="02020603050405020304" pitchFamily="18" charset="0"/>
                <a:cs typeface="Times New Roman" panose="02020603050405020304" pitchFamily="18" charset="0"/>
              </a:rPr>
              <a:t>mereka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mengemudikan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bahtera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kehidupan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Sunnatullah</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berupa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perkawinan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ini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tidak</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hanya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berlaku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dikalangan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manusia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saja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tapi</a:t>
            </a:r>
            <a:r>
              <a:rPr lang="en-ID" dirty="0">
                <a:solidFill>
                  <a:srgbClr val="0070C0"/>
                </a:solidFill>
                <a:latin typeface="Times New Roman" panose="02020603050405020304" pitchFamily="18" charset="0"/>
                <a:cs typeface="Times New Roman" panose="02020603050405020304" pitchFamily="18" charset="0"/>
              </a:rPr>
              <a:t> juga </a:t>
            </a:r>
            <a:r>
              <a:rPr lang="en-ID" dirty="0" err="1">
                <a:solidFill>
                  <a:srgbClr val="0070C0"/>
                </a:solidFill>
                <a:latin typeface="Times New Roman" panose="02020603050405020304" pitchFamily="18" charset="0"/>
                <a:cs typeface="Times New Roman" panose="02020603050405020304" pitchFamily="18" charset="0"/>
              </a:rPr>
              <a:t>didunia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binatang</a:t>
            </a:r>
            <a:r>
              <a:rPr lang="en-ID" dirty="0">
                <a:solidFill>
                  <a:srgbClr val="0070C0"/>
                </a:solidFill>
                <a:latin typeface="Times New Roman" panose="02020603050405020304" pitchFamily="18" charset="0"/>
                <a:cs typeface="Times New Roman" panose="02020603050405020304" pitchFamily="18" charset="0"/>
              </a:rPr>
              <a:t>. </a:t>
            </a:r>
            <a:endParaRPr lang="id-ID" dirty="0">
              <a:solidFill>
                <a:srgbClr val="0070C0"/>
              </a:solidFill>
              <a:latin typeface="Times New Roman" panose="02020603050405020304" pitchFamily="18" charset="0"/>
              <a:cs typeface="Times New Roman" panose="02020603050405020304" pitchFamily="18" charset="0"/>
            </a:endParaRP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ar-AE" dirty="0">
                <a:solidFill>
                  <a:srgbClr val="0070C0"/>
                </a:solidFill>
              </a:rPr>
              <a:t>مِنْ كُّلِ شَيْءٍ خَلَقْنَا شَجَيْنِ لَعَلَكُمْ حَرَكَسُن</a:t>
            </a:r>
            <a:endParaRPr lang="id-ID" dirty="0">
              <a:solidFill>
                <a:srgbClr val="0070C0"/>
              </a:solidFill>
              <a:latin typeface="Times New Roman" panose="02020603050405020304" pitchFamily="18" charset="0"/>
              <a:cs typeface="Times New Roman" panose="02020603050405020304" pitchFamily="18" charset="0"/>
            </a:endParaRPr>
          </a:p>
          <a:p>
            <a:pPr algn="just"/>
            <a:r>
              <a:rPr lang="en-ID" i="1" dirty="0">
                <a:solidFill>
                  <a:srgbClr val="0070C0"/>
                </a:solidFill>
                <a:latin typeface="Times New Roman" panose="02020603050405020304" pitchFamily="18" charset="0"/>
                <a:cs typeface="Times New Roman" panose="02020603050405020304" pitchFamily="18" charset="0"/>
              </a:rPr>
              <a:t>Allah </a:t>
            </a:r>
            <a:r>
              <a:rPr lang="en-ID" i="1" dirty="0" err="1">
                <a:solidFill>
                  <a:srgbClr val="0070C0"/>
                </a:solidFill>
                <a:latin typeface="Times New Roman" panose="02020603050405020304" pitchFamily="18" charset="0"/>
                <a:cs typeface="Times New Roman" panose="02020603050405020304" pitchFamily="18" charset="0"/>
              </a:rPr>
              <a:t>Ta‟ala</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berfirman</a:t>
            </a:r>
            <a:r>
              <a:rPr lang="en-ID" i="1" dirty="0">
                <a:solidFill>
                  <a:srgbClr val="0070C0"/>
                </a:solidFill>
                <a:latin typeface="Times New Roman" panose="02020603050405020304" pitchFamily="18" charset="0"/>
                <a:cs typeface="Times New Roman" panose="02020603050405020304" pitchFamily="18" charset="0"/>
              </a:rPr>
              <a:t>: </a:t>
            </a:r>
            <a:r>
              <a:rPr lang="id-ID" i="1" dirty="0">
                <a:solidFill>
                  <a:srgbClr val="0070C0"/>
                </a:solidFill>
                <a:latin typeface="Times New Roman" panose="02020603050405020304" pitchFamily="18" charset="0"/>
                <a:cs typeface="Times New Roman" panose="02020603050405020304" pitchFamily="18" charset="0"/>
              </a:rPr>
              <a:t>dan segala</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sesuatu</a:t>
            </a:r>
            <a:r>
              <a:rPr lang="en-ID" i="1" dirty="0">
                <a:solidFill>
                  <a:srgbClr val="0070C0"/>
                </a:solidFill>
                <a:latin typeface="Times New Roman" panose="02020603050405020304" pitchFamily="18" charset="0"/>
                <a:cs typeface="Times New Roman" panose="02020603050405020304" pitchFamily="18" charset="0"/>
              </a:rPr>
              <a:t> Kami </a:t>
            </a:r>
            <a:r>
              <a:rPr lang="en-ID" i="1" dirty="0" err="1">
                <a:solidFill>
                  <a:srgbClr val="0070C0"/>
                </a:solidFill>
                <a:latin typeface="Times New Roman" panose="02020603050405020304" pitchFamily="18" charset="0"/>
                <a:cs typeface="Times New Roman" panose="02020603050405020304" pitchFamily="18" charset="0"/>
              </a:rPr>
              <a:t>ciptakan</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berpasang-pasangan</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supaya</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kamu</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mengingat</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akan</a:t>
            </a:r>
            <a:r>
              <a:rPr lang="en-ID" i="1" dirty="0">
                <a:solidFill>
                  <a:srgbClr val="0070C0"/>
                </a:solidFill>
                <a:latin typeface="Times New Roman" panose="02020603050405020304" pitchFamily="18" charset="0"/>
                <a:cs typeface="Times New Roman" panose="02020603050405020304" pitchFamily="18" charset="0"/>
              </a:rPr>
              <a:t> </a:t>
            </a:r>
            <a:r>
              <a:rPr lang="en-ID" i="1" dirty="0" err="1">
                <a:solidFill>
                  <a:srgbClr val="0070C0"/>
                </a:solidFill>
                <a:latin typeface="Times New Roman" panose="02020603050405020304" pitchFamily="18" charset="0"/>
                <a:cs typeface="Times New Roman" panose="02020603050405020304" pitchFamily="18" charset="0"/>
              </a:rPr>
              <a:t>kebersamaan</a:t>
            </a:r>
            <a:r>
              <a:rPr lang="en-ID" i="1" dirty="0">
                <a:solidFill>
                  <a:srgbClr val="0070C0"/>
                </a:solidFill>
                <a:latin typeface="Times New Roman" panose="02020603050405020304" pitchFamily="18" charset="0"/>
                <a:cs typeface="Times New Roman" panose="02020603050405020304" pitchFamily="18" charset="0"/>
              </a:rPr>
              <a:t> Allah.” </a:t>
            </a:r>
          </a:p>
        </p:txBody>
      </p:sp>
    </p:spTree>
    <p:extLst>
      <p:ext uri="{BB962C8B-B14F-4D97-AF65-F5344CB8AC3E}">
        <p14:creationId xmlns:p14="http://schemas.microsoft.com/office/powerpoint/2010/main" val="697887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A9DADE-5158-9F36-5975-88710D6BF4F5}"/>
            </a:ext>
          </a:extLst>
        </p:cNvPr>
        <p:cNvGrpSpPr/>
        <p:nvPr/>
      </p:nvGrpSpPr>
      <p:grpSpPr>
        <a:xfrm>
          <a:off x="0" y="0"/>
          <a:ext cx="0" cy="0"/>
          <a:chOff x="0" y="0"/>
          <a:chExt cx="0" cy="0"/>
        </a:xfrm>
      </p:grpSpPr>
      <p:pic>
        <p:nvPicPr>
          <p:cNvPr id="3" name="Picture 2" descr="Kumpulan Background Undangan Pernikahan PNG / JPG Kosong">
            <a:extLst>
              <a:ext uri="{FF2B5EF4-FFF2-40B4-BE49-F238E27FC236}">
                <a16:creationId xmlns:a16="http://schemas.microsoft.com/office/drawing/2014/main" id="{37351464-AAEF-AC15-B91F-C35320524F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D3AB2EF-0118-5539-56A9-E17C805ECAAD}"/>
              </a:ext>
            </a:extLst>
          </p:cNvPr>
          <p:cNvSpPr txBox="1"/>
          <p:nvPr/>
        </p:nvSpPr>
        <p:spPr>
          <a:xfrm>
            <a:off x="827584" y="818027"/>
            <a:ext cx="7920880" cy="5324535"/>
          </a:xfrm>
          <a:prstGeom prst="rect">
            <a:avLst/>
          </a:prstGeom>
          <a:noFill/>
        </p:spPr>
        <p:txBody>
          <a:bodyPr wrap="square">
            <a:spAutoFit/>
          </a:bodyPr>
          <a:lstStyle/>
          <a:p>
            <a:pPr algn="just"/>
            <a:r>
              <a:rPr lang="id-ID" sz="2000" b="1" i="1" dirty="0">
                <a:solidFill>
                  <a:srgbClr val="212121"/>
                </a:solidFill>
                <a:effectLst/>
                <a:latin typeface="Times New Roman" panose="02020603050405020304" pitchFamily="18" charset="0"/>
                <a:cs typeface="Times New Roman" panose="02020603050405020304" pitchFamily="18" charset="0"/>
              </a:rPr>
              <a:t>Syarat Hak Asuh Anak dalam Islam</a:t>
            </a:r>
          </a:p>
          <a:p>
            <a:pPr algn="just"/>
            <a:endParaRPr lang="id-ID" sz="2000" b="0" i="0" dirty="0">
              <a:solidFill>
                <a:srgbClr val="212121"/>
              </a:solidFill>
              <a:effectLst/>
              <a:latin typeface="Times New Roman" panose="02020603050405020304" pitchFamily="18" charset="0"/>
              <a:cs typeface="Times New Roman" panose="02020603050405020304" pitchFamily="18" charset="0"/>
            </a:endParaRPr>
          </a:p>
          <a:p>
            <a:pPr algn="just"/>
            <a:r>
              <a:rPr lang="en-ID" sz="2000" b="0" i="0" dirty="0" err="1">
                <a:solidFill>
                  <a:srgbClr val="212121"/>
                </a:solidFill>
                <a:effectLst/>
                <a:latin typeface="Times New Roman" panose="02020603050405020304" pitchFamily="18" charset="0"/>
                <a:cs typeface="Times New Roman" panose="02020603050405020304" pitchFamily="18" charset="0"/>
              </a:rPr>
              <a:t>Syaikh</a:t>
            </a:r>
            <a:r>
              <a:rPr lang="en-ID" sz="2000" b="0" i="0" dirty="0">
                <a:solidFill>
                  <a:srgbClr val="212121"/>
                </a:solidFill>
                <a:effectLst/>
                <a:latin typeface="Times New Roman" panose="02020603050405020304" pitchFamily="18" charset="0"/>
                <a:cs typeface="Times New Roman" panose="02020603050405020304" pitchFamily="18" charset="0"/>
              </a:rPr>
              <a:t> Ibnu </a:t>
            </a:r>
            <a:r>
              <a:rPr lang="en-ID" sz="2000" b="0" i="0" dirty="0" err="1">
                <a:solidFill>
                  <a:srgbClr val="212121"/>
                </a:solidFill>
                <a:effectLst/>
                <a:latin typeface="Times New Roman" panose="02020603050405020304" pitchFamily="18" charset="0"/>
                <a:cs typeface="Times New Roman" panose="02020603050405020304" pitchFamily="18" charset="0"/>
              </a:rPr>
              <a:t>Qasim</a:t>
            </a:r>
            <a:r>
              <a:rPr lang="en-ID" sz="2000" b="0" i="0" dirty="0">
                <a:solidFill>
                  <a:srgbClr val="212121"/>
                </a:solidFill>
                <a:effectLst/>
                <a:latin typeface="Times New Roman" panose="02020603050405020304" pitchFamily="18" charset="0"/>
                <a:cs typeface="Times New Roman" panose="02020603050405020304" pitchFamily="18" charset="0"/>
              </a:rPr>
              <a:t> al-Ghazi </a:t>
            </a:r>
            <a:r>
              <a:rPr lang="en-ID" sz="2000" b="0" i="0" dirty="0" err="1">
                <a:solidFill>
                  <a:srgbClr val="212121"/>
                </a:solidFill>
                <a:effectLst/>
                <a:latin typeface="Times New Roman" panose="02020603050405020304" pitchFamily="18" charset="0"/>
                <a:cs typeface="Times New Roman" panose="02020603050405020304" pitchFamily="18" charset="0"/>
              </a:rPr>
              <a:t>menjelaskan</a:t>
            </a:r>
            <a:r>
              <a:rPr lang="en-ID" sz="2000" b="0" i="0" dirty="0">
                <a:solidFill>
                  <a:srgbClr val="212121"/>
                </a:solidFill>
                <a:effectLst/>
                <a:latin typeface="Times New Roman" panose="02020603050405020304" pitchFamily="18" charset="0"/>
                <a:cs typeface="Times New Roman" panose="02020603050405020304" pitchFamily="18" charset="0"/>
              </a:rPr>
              <a:t> 7 </a:t>
            </a:r>
            <a:r>
              <a:rPr lang="en-ID" sz="2000" b="0" i="0" dirty="0" err="1">
                <a:solidFill>
                  <a:srgbClr val="212121"/>
                </a:solidFill>
                <a:effectLst/>
                <a:latin typeface="Times New Roman" panose="02020603050405020304" pitchFamily="18" charset="0"/>
                <a:cs typeface="Times New Roman" panose="02020603050405020304" pitchFamily="18" charset="0"/>
              </a:rPr>
              <a:t>syarat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asuh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dalam</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hukum</a:t>
            </a:r>
            <a:r>
              <a:rPr lang="en-ID" sz="2000" b="0" i="0" dirty="0">
                <a:solidFill>
                  <a:srgbClr val="212121"/>
                </a:solidFill>
                <a:effectLst/>
                <a:latin typeface="Times New Roman" panose="02020603050405020304" pitchFamily="18" charset="0"/>
                <a:cs typeface="Times New Roman" panose="02020603050405020304" pitchFamily="18" charset="0"/>
              </a:rPr>
              <a:t> Islam </a:t>
            </a:r>
            <a:r>
              <a:rPr lang="en-ID" sz="2000" b="0" i="0" dirty="0" err="1">
                <a:solidFill>
                  <a:srgbClr val="212121"/>
                </a:solidFill>
                <a:effectLst/>
                <a:latin typeface="Times New Roman" panose="02020603050405020304" pitchFamily="18" charset="0"/>
                <a:cs typeface="Times New Roman" panose="02020603050405020304" pitchFamily="18" charset="0"/>
              </a:rPr>
              <a:t>sebagai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berikut</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err="1">
                <a:solidFill>
                  <a:srgbClr val="212121"/>
                </a:solidFill>
                <a:effectLst/>
                <a:latin typeface="Times New Roman" panose="02020603050405020304" pitchFamily="18" charset="0"/>
                <a:cs typeface="Times New Roman" panose="02020603050405020304" pitchFamily="18" charset="0"/>
              </a:rPr>
              <a:t>Berakal</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sehat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Karenanya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bagi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perempuan</a:t>
            </a:r>
            <a:r>
              <a:rPr lang="en-ID" sz="2000" b="0" i="0" dirty="0">
                <a:solidFill>
                  <a:srgbClr val="212121"/>
                </a:solidFill>
                <a:effectLst/>
                <a:latin typeface="Times New Roman" panose="02020603050405020304" pitchFamily="18" charset="0"/>
                <a:cs typeface="Times New Roman" panose="02020603050405020304" pitchFamily="18" charset="0"/>
              </a:rPr>
              <a:t> yang </a:t>
            </a:r>
            <a:r>
              <a:rPr lang="en-ID" sz="2000" b="0" i="0" dirty="0" err="1">
                <a:solidFill>
                  <a:srgbClr val="212121"/>
                </a:solidFill>
                <a:effectLst/>
                <a:latin typeface="Times New Roman" panose="02020603050405020304" pitchFamily="18" charset="0"/>
                <a:cs typeface="Times New Roman" panose="02020603050405020304" pitchFamily="18" charset="0"/>
              </a:rPr>
              <a:t>gila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tidak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boleh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mengasuh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baik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gilanya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terus-menerus</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maupun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terkadang</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saja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Namun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jika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gilanya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sedikit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semisal</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sehari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dalam</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setahun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maka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pengasuhan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tidak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batal</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a:solidFill>
                  <a:srgbClr val="212121"/>
                </a:solidFill>
                <a:effectLst/>
                <a:latin typeface="Times New Roman" panose="02020603050405020304" pitchFamily="18" charset="0"/>
                <a:cs typeface="Times New Roman" panose="02020603050405020304" pitchFamily="18" charset="0"/>
              </a:rPr>
              <a:t>Merdeka. </a:t>
            </a:r>
            <a:r>
              <a:rPr lang="en-ID" sz="2000" b="0" i="0" dirty="0" err="1">
                <a:solidFill>
                  <a:srgbClr val="212121"/>
                </a:solidFill>
                <a:effectLst/>
                <a:latin typeface="Times New Roman" panose="02020603050405020304" pitchFamily="18" charset="0"/>
                <a:cs typeface="Times New Roman" panose="02020603050405020304" pitchFamily="18" charset="0"/>
              </a:rPr>
              <a:t>Karenanya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dalam</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konteks</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dahulu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ketika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masih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berlaku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perbudakan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manusia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budak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wanita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tidak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mempunyai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asuh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a:solidFill>
                  <a:srgbClr val="212121"/>
                </a:solidFill>
                <a:effectLst/>
                <a:latin typeface="Times New Roman" panose="02020603050405020304" pitchFamily="18" charset="0"/>
                <a:cs typeface="Times New Roman" panose="02020603050405020304" pitchFamily="18" charset="0"/>
              </a:rPr>
              <a:t>Muslimah. </a:t>
            </a:r>
            <a:r>
              <a:rPr lang="en-ID" sz="2000" b="0" i="0" dirty="0" err="1">
                <a:solidFill>
                  <a:srgbClr val="212121"/>
                </a:solidFill>
                <a:effectLst/>
                <a:latin typeface="Times New Roman" panose="02020603050405020304" pitchFamily="18" charset="0"/>
                <a:cs typeface="Times New Roman" panose="02020603050405020304" pitchFamily="18" charset="0"/>
              </a:rPr>
              <a:t>Karenanya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seorang</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muslim</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tidak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boleh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diasuh</a:t>
            </a:r>
            <a:r>
              <a:rPr lang="en-ID" sz="2000" b="0" i="0" dirty="0">
                <a:solidFill>
                  <a:srgbClr val="212121"/>
                </a:solidFill>
                <a:effectLst/>
                <a:latin typeface="Times New Roman" panose="02020603050405020304" pitchFamily="18" charset="0"/>
                <a:cs typeface="Times New Roman" panose="02020603050405020304" pitchFamily="18" charset="0"/>
              </a:rPr>
              <a:t> oleh </a:t>
            </a:r>
            <a:r>
              <a:rPr lang="en-ID" sz="2000" b="0" i="0" dirty="0" err="1">
                <a:solidFill>
                  <a:srgbClr val="212121"/>
                </a:solidFill>
                <a:effectLst/>
                <a:latin typeface="Times New Roman" panose="02020603050405020304" pitchFamily="18" charset="0"/>
                <a:cs typeface="Times New Roman" panose="02020603050405020304" pitchFamily="18" charset="0"/>
              </a:rPr>
              <a:t>wanita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nonmuslim</a:t>
            </a:r>
            <a:r>
              <a:rPr lang="en-ID" sz="2000" b="0" i="0" dirty="0">
                <a:solidFill>
                  <a:srgbClr val="212121"/>
                </a:solidFill>
                <a:effectLst/>
                <a:latin typeface="Times New Roman" panose="02020603050405020304" pitchFamily="18" charset="0"/>
                <a:cs typeface="Times New Roman" panose="02020603050405020304" pitchFamily="18" charset="0"/>
              </a:rPr>
              <a:t>.   Baca: </a:t>
            </a:r>
            <a:r>
              <a:rPr lang="en-ID" sz="2000" b="0" i="0" dirty="0" err="1">
                <a:solidFill>
                  <a:srgbClr val="212121"/>
                </a:solidFill>
                <a:effectLst/>
                <a:latin typeface="Times New Roman" panose="02020603050405020304" pitchFamily="18" charset="0"/>
                <a:cs typeface="Times New Roman" panose="02020603050405020304" pitchFamily="18" charset="0"/>
              </a:rPr>
              <a:t>Mendidik</a:t>
            </a:r>
            <a:r>
              <a:rPr lang="en-ID" sz="2000" b="0" i="0" dirty="0">
                <a:solidFill>
                  <a:srgbClr val="212121"/>
                </a:solidFill>
                <a:effectLst/>
                <a:latin typeface="Times New Roman" panose="02020603050405020304" pitchFamily="18" charset="0"/>
                <a:cs typeface="Times New Roman" panose="02020603050405020304" pitchFamily="18" charset="0"/>
              </a:rPr>
              <a:t> Anak </a:t>
            </a:r>
            <a:r>
              <a:rPr lang="en-ID" sz="2000" b="0" i="0" dirty="0" err="1">
                <a:solidFill>
                  <a:srgbClr val="212121"/>
                </a:solidFill>
                <a:effectLst/>
                <a:latin typeface="Times New Roman" panose="02020603050405020304" pitchFamily="18" charset="0"/>
                <a:cs typeface="Times New Roman" panose="02020603050405020304" pitchFamily="18" charset="0"/>
              </a:rPr>
              <a:t>Secara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Islami</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a:solidFill>
                  <a:srgbClr val="212121"/>
                </a:solidFill>
                <a:effectLst/>
                <a:latin typeface="Times New Roman" panose="02020603050405020304" pitchFamily="18" charset="0"/>
                <a:cs typeface="Times New Roman" panose="02020603050405020304" pitchFamily="18" charset="0"/>
              </a:rPr>
              <a:t>Punya </a:t>
            </a:r>
            <a:r>
              <a:rPr lang="en-ID" sz="2000" b="0" i="0" dirty="0" err="1">
                <a:solidFill>
                  <a:srgbClr val="212121"/>
                </a:solidFill>
                <a:effectLst/>
                <a:latin typeface="Times New Roman" panose="02020603050405020304" pitchFamily="18" charset="0"/>
                <a:cs typeface="Times New Roman" panose="02020603050405020304" pitchFamily="18" charset="0"/>
              </a:rPr>
              <a:t>sifat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iffah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atau</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bisa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menjaga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kehormatan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dirinya</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err="1">
                <a:solidFill>
                  <a:srgbClr val="212121"/>
                </a:solidFill>
                <a:effectLst/>
                <a:latin typeface="Times New Roman" panose="02020603050405020304" pitchFamily="18" charset="0"/>
                <a:cs typeface="Times New Roman" panose="02020603050405020304" pitchFamily="18" charset="0"/>
              </a:rPr>
              <a:t>Dapat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dipercaya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Karenanya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tidak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boleh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diasuh</a:t>
            </a:r>
            <a:r>
              <a:rPr lang="en-ID" sz="2000" b="0" i="0" dirty="0">
                <a:solidFill>
                  <a:srgbClr val="212121"/>
                </a:solidFill>
                <a:effectLst/>
                <a:latin typeface="Times New Roman" panose="02020603050405020304" pitchFamily="18" charset="0"/>
                <a:cs typeface="Times New Roman" panose="02020603050405020304" pitchFamily="18" charset="0"/>
              </a:rPr>
              <a:t> oleh </a:t>
            </a:r>
            <a:r>
              <a:rPr lang="en-ID" sz="2000" b="0" i="0" dirty="0" err="1">
                <a:solidFill>
                  <a:srgbClr val="212121"/>
                </a:solidFill>
                <a:effectLst/>
                <a:latin typeface="Times New Roman" panose="02020603050405020304" pitchFamily="18" charset="0"/>
                <a:cs typeface="Times New Roman" panose="02020603050405020304" pitchFamily="18" charset="0"/>
              </a:rPr>
              <a:t>wanita</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fasik</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err="1">
                <a:solidFill>
                  <a:srgbClr val="212121"/>
                </a:solidFill>
                <a:effectLst/>
                <a:latin typeface="Times New Roman" panose="02020603050405020304" pitchFamily="18" charset="0"/>
                <a:cs typeface="Times New Roman" panose="02020603050405020304" pitchFamily="18" charset="0"/>
              </a:rPr>
              <a:t>Mempunyai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tempat</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tinggal</a:t>
            </a:r>
            <a:r>
              <a:rPr lang="en-ID" sz="2000" b="0" i="0" dirty="0">
                <a:solidFill>
                  <a:srgbClr val="212121"/>
                </a:solidFill>
                <a:effectLst/>
                <a:latin typeface="Times New Roman" panose="02020603050405020304" pitchFamily="18" charset="0"/>
                <a:cs typeface="Times New Roman" panose="02020603050405020304" pitchFamily="18" charset="0"/>
              </a:rPr>
              <a:t> yang </a:t>
            </a:r>
            <a:r>
              <a:rPr lang="en-ID" sz="2000" b="0" i="0" dirty="0" err="1">
                <a:solidFill>
                  <a:srgbClr val="212121"/>
                </a:solidFill>
                <a:effectLst/>
                <a:latin typeface="Times New Roman" panose="02020603050405020304" pitchFamily="18" charset="0"/>
                <a:cs typeface="Times New Roman" panose="02020603050405020304" pitchFamily="18" charset="0"/>
              </a:rPr>
              <a:t>tetap</a:t>
            </a:r>
            <a:r>
              <a:rPr lang="en-ID" sz="2000" b="0" i="0" dirty="0">
                <a:solidFill>
                  <a:srgbClr val="212121"/>
                </a:solidFill>
                <a:effectLst/>
                <a:latin typeface="Times New Roman" panose="02020603050405020304" pitchFamily="18" charset="0"/>
                <a:cs typeface="Times New Roman" panose="02020603050405020304" pitchFamily="18" charset="0"/>
              </a:rPr>
              <a:t>.  </a:t>
            </a:r>
            <a:endParaRPr lang="id-ID" sz="2000" b="0" i="0" dirty="0">
              <a:solidFill>
                <a:srgbClr val="212121"/>
              </a:solidFill>
              <a:effectLst/>
              <a:latin typeface="Times New Roman" panose="02020603050405020304" pitchFamily="18" charset="0"/>
              <a:cs typeface="Times New Roman" panose="02020603050405020304" pitchFamily="18" charset="0"/>
            </a:endParaRPr>
          </a:p>
          <a:p>
            <a:pPr marL="342900" indent="-342900" algn="just">
              <a:buAutoNum type="arabicPeriod"/>
            </a:pPr>
            <a:r>
              <a:rPr lang="en-ID" sz="2000" b="0" i="0" dirty="0">
                <a:solidFill>
                  <a:srgbClr val="212121"/>
                </a:solidFill>
                <a:effectLst/>
                <a:latin typeface="Times New Roman" panose="02020603050405020304" pitchFamily="18" charset="0"/>
                <a:cs typeface="Times New Roman" panose="02020603050405020304" pitchFamily="18" charset="0"/>
              </a:rPr>
              <a:t>Belum </a:t>
            </a:r>
            <a:r>
              <a:rPr lang="en-ID" sz="2000" b="0" i="0" dirty="0" err="1">
                <a:solidFill>
                  <a:srgbClr val="212121"/>
                </a:solidFill>
                <a:effectLst/>
                <a:latin typeface="Times New Roman" panose="02020603050405020304" pitchFamily="18" charset="0"/>
                <a:cs typeface="Times New Roman" panose="02020603050405020304" pitchFamily="18" charset="0"/>
              </a:rPr>
              <a:t>menikah</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lagi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dengan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lelaki</a:t>
            </a:r>
            <a:r>
              <a:rPr lang="en-ID" sz="2000" b="0" i="0" dirty="0">
                <a:solidFill>
                  <a:srgbClr val="212121"/>
                </a:solidFill>
                <a:effectLst/>
                <a:latin typeface="Times New Roman" panose="02020603050405020304" pitchFamily="18" charset="0"/>
                <a:cs typeface="Times New Roman" panose="02020603050405020304" pitchFamily="18" charset="0"/>
              </a:rPr>
              <a:t> yang </a:t>
            </a:r>
            <a:r>
              <a:rPr lang="en-ID" sz="2000" b="0" i="0" dirty="0" err="1">
                <a:solidFill>
                  <a:srgbClr val="212121"/>
                </a:solidFill>
                <a:effectLst/>
                <a:latin typeface="Times New Roman" panose="02020603050405020304" pitchFamily="18" charset="0"/>
                <a:cs typeface="Times New Roman" panose="02020603050405020304" pitchFamily="18" charset="0"/>
              </a:rPr>
              <a:t>tidak</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mempunyai</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hubungan</a:t>
            </a:r>
            <a:r>
              <a:rPr lang="en-ID" sz="2000" b="0" i="0" dirty="0">
                <a:solidFill>
                  <a:srgbClr val="212121"/>
                </a:solidFill>
                <a:effectLst/>
                <a:latin typeface="Times New Roman" panose="02020603050405020304" pitchFamily="18" charset="0"/>
                <a:cs typeface="Times New Roman" panose="02020603050405020304" pitchFamily="18" charset="0"/>
              </a:rPr>
              <a:t> mahram </a:t>
            </a:r>
            <a:r>
              <a:rPr lang="en-ID" sz="2000" b="0" i="0" dirty="0" err="1">
                <a:solidFill>
                  <a:srgbClr val="212121"/>
                </a:solidFill>
                <a:effectLst/>
                <a:latin typeface="Times New Roman" panose="02020603050405020304" pitchFamily="18" charset="0"/>
                <a:cs typeface="Times New Roman" panose="02020603050405020304" pitchFamily="18" charset="0"/>
              </a:rPr>
              <a:t>dengan</a:t>
            </a:r>
            <a:r>
              <a:rPr lang="en-ID" sz="2000" b="0" i="0" dirty="0">
                <a:solidFill>
                  <a:srgbClr val="212121"/>
                </a:solidFill>
                <a:effectLst/>
                <a:latin typeface="Times New Roman" panose="02020603050405020304" pitchFamily="18" charset="0"/>
                <a:cs typeface="Times New Roman" panose="02020603050405020304" pitchFamily="18" charset="0"/>
              </a:rPr>
              <a:t> </a:t>
            </a:r>
            <a:r>
              <a:rPr lang="en-ID" sz="2000" b="0" i="0" dirty="0" err="1">
                <a:solidFill>
                  <a:srgbClr val="212121"/>
                </a:solidFill>
                <a:effectLst/>
                <a:latin typeface="Times New Roman" panose="02020603050405020304" pitchFamily="18" charset="0"/>
                <a:cs typeface="Times New Roman" panose="02020603050405020304" pitchFamily="18" charset="0"/>
              </a:rPr>
              <a:t>anak</a:t>
            </a:r>
            <a:r>
              <a:rPr lang="en-ID" sz="2000" b="0" i="0" dirty="0">
                <a:solidFill>
                  <a:srgbClr val="212121"/>
                </a:solidFill>
                <a:effectLst/>
                <a:latin typeface="Times New Roman" panose="02020603050405020304" pitchFamily="18" charset="0"/>
                <a:cs typeface="Times New Roman" panose="02020603050405020304" pitchFamily="18" charset="0"/>
              </a:rPr>
              <a:t>.</a:t>
            </a:r>
            <a:endParaRPr lang="en-ID"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8228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50+ Background Undangan Pernikahan Elegan dan Unik | Gratis!">
            <a:extLst>
              <a:ext uri="{FF2B5EF4-FFF2-40B4-BE49-F238E27FC236}">
                <a16:creationId xmlns:a16="http://schemas.microsoft.com/office/drawing/2014/main" id="{34567EFE-86DB-3311-C8A1-D252924D6ED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85E459E8-5269-B320-9C5B-ED93104DC128}"/>
              </a:ext>
            </a:extLst>
          </p:cNvPr>
          <p:cNvSpPr txBox="1"/>
          <p:nvPr/>
        </p:nvSpPr>
        <p:spPr>
          <a:xfrm>
            <a:off x="395536" y="299574"/>
            <a:ext cx="6408712" cy="1323439"/>
          </a:xfrm>
          <a:prstGeom prst="rect">
            <a:avLst/>
          </a:prstGeom>
          <a:noFill/>
        </p:spPr>
        <p:txBody>
          <a:bodyPr wrap="square">
            <a:spAutoFit/>
          </a:bodyPr>
          <a:lstStyle/>
          <a:p>
            <a:pPr algn="ctr"/>
            <a:r>
              <a:rPr lang="ar-SA" sz="1600" b="0" i="0" dirty="0">
                <a:solidFill>
                  <a:srgbClr val="00B050"/>
                </a:solidFill>
                <a:effectLst/>
                <a:latin typeface="Inter"/>
              </a:rPr>
              <a:t> </a:t>
            </a:r>
            <a:r>
              <a:rPr lang="ar-SA" sz="3200" b="1" i="0" dirty="0">
                <a:solidFill>
                  <a:srgbClr val="00B050"/>
                </a:solidFill>
                <a:effectLst/>
                <a:latin typeface="Inter"/>
                <a:cs typeface="+mj-cs"/>
              </a:rPr>
              <a:t> بَارَكَ اللهُ لَكَ وَبَارَكَ عَلَيْكَ وَجَمَعَ بَيْنَكُمَا فِيْ خَيْرٍ </a:t>
            </a:r>
            <a:endParaRPr lang="id-ID" sz="1600" b="1" i="0" dirty="0">
              <a:solidFill>
                <a:srgbClr val="00B050"/>
              </a:solidFill>
              <a:effectLst/>
              <a:latin typeface="Inter"/>
              <a:cs typeface="+mj-cs"/>
            </a:endParaRPr>
          </a:p>
          <a:p>
            <a:endParaRPr lang="id-ID" sz="1600" dirty="0">
              <a:solidFill>
                <a:srgbClr val="00B050"/>
              </a:solidFill>
              <a:latin typeface="Inter"/>
            </a:endParaRPr>
          </a:p>
          <a:p>
            <a:pPr algn="ctr"/>
            <a:r>
              <a:rPr lang="en-ID" sz="1600" b="0" i="1" dirty="0" err="1">
                <a:solidFill>
                  <a:srgbClr val="00B050"/>
                </a:solidFill>
                <a:effectLst/>
                <a:latin typeface="Inter"/>
              </a:rPr>
              <a:t>Artinya</a:t>
            </a:r>
            <a:r>
              <a:rPr lang="en-ID" sz="1600" b="0" i="1" dirty="0">
                <a:solidFill>
                  <a:srgbClr val="00B050"/>
                </a:solidFill>
                <a:effectLst/>
                <a:latin typeface="Inter"/>
              </a:rPr>
              <a:t>: “</a:t>
            </a:r>
            <a:r>
              <a:rPr lang="en-ID" sz="1600" b="0" i="1" dirty="0" err="1">
                <a:solidFill>
                  <a:srgbClr val="00B050"/>
                </a:solidFill>
                <a:effectLst/>
                <a:latin typeface="Inter"/>
              </a:rPr>
              <a:t>Semoga</a:t>
            </a:r>
            <a:r>
              <a:rPr lang="en-ID" sz="1600" b="0" i="1" dirty="0">
                <a:solidFill>
                  <a:srgbClr val="00B050"/>
                </a:solidFill>
                <a:effectLst/>
                <a:latin typeface="Inter"/>
              </a:rPr>
              <a:t> Allah </a:t>
            </a:r>
            <a:r>
              <a:rPr lang="en-ID" sz="1600" b="0" i="1" dirty="0" err="1">
                <a:solidFill>
                  <a:srgbClr val="00B050"/>
                </a:solidFill>
                <a:effectLst/>
                <a:latin typeface="Inter"/>
              </a:rPr>
              <a:t>memberkahimu</a:t>
            </a:r>
            <a:r>
              <a:rPr lang="en-ID" sz="1600" b="0" i="1" dirty="0">
                <a:solidFill>
                  <a:srgbClr val="00B050"/>
                </a:solidFill>
                <a:effectLst/>
                <a:latin typeface="Inter"/>
              </a:rPr>
              <a:t> </a:t>
            </a:r>
            <a:r>
              <a:rPr lang="en-ID" sz="1600" b="0" i="1" dirty="0" err="1">
                <a:solidFill>
                  <a:srgbClr val="00B050"/>
                </a:solidFill>
                <a:effectLst/>
                <a:latin typeface="Inter"/>
              </a:rPr>
              <a:t>dalam</a:t>
            </a:r>
            <a:r>
              <a:rPr lang="en-ID" sz="1600" b="0" i="1" dirty="0">
                <a:solidFill>
                  <a:srgbClr val="00B050"/>
                </a:solidFill>
                <a:effectLst/>
                <a:latin typeface="Inter"/>
              </a:rPr>
              <a:t> </a:t>
            </a:r>
            <a:r>
              <a:rPr lang="en-ID" sz="1600" b="0" i="1" dirty="0" err="1">
                <a:solidFill>
                  <a:srgbClr val="00B050"/>
                </a:solidFill>
                <a:effectLst/>
                <a:latin typeface="Inter"/>
              </a:rPr>
              <a:t>suka</a:t>
            </a:r>
            <a:r>
              <a:rPr lang="en-ID" sz="1600" b="0" i="1" dirty="0">
                <a:solidFill>
                  <a:srgbClr val="00B050"/>
                </a:solidFill>
                <a:effectLst/>
                <a:latin typeface="Inter"/>
              </a:rPr>
              <a:t> dan </a:t>
            </a:r>
            <a:r>
              <a:rPr lang="en-ID" sz="1600" b="0" i="1" dirty="0" err="1">
                <a:solidFill>
                  <a:srgbClr val="00B050"/>
                </a:solidFill>
                <a:effectLst/>
                <a:latin typeface="Inter"/>
              </a:rPr>
              <a:t>duka</a:t>
            </a:r>
            <a:r>
              <a:rPr lang="en-ID" sz="1600" b="0" i="1" dirty="0">
                <a:solidFill>
                  <a:srgbClr val="00B050"/>
                </a:solidFill>
                <a:effectLst/>
                <a:latin typeface="Inter"/>
              </a:rPr>
              <a:t> dan </a:t>
            </a:r>
            <a:r>
              <a:rPr lang="en-ID" sz="1600" b="0" i="1" dirty="0" err="1">
                <a:solidFill>
                  <a:srgbClr val="00B050"/>
                </a:solidFill>
                <a:effectLst/>
                <a:latin typeface="Inter"/>
              </a:rPr>
              <a:t>semoga</a:t>
            </a:r>
            <a:r>
              <a:rPr lang="en-ID" sz="1600" b="0" i="1" dirty="0">
                <a:solidFill>
                  <a:srgbClr val="00B050"/>
                </a:solidFill>
                <a:effectLst/>
                <a:latin typeface="Inter"/>
              </a:rPr>
              <a:t> Allah </a:t>
            </a:r>
            <a:r>
              <a:rPr lang="en-ID" sz="1600" b="0" i="1" dirty="0" err="1">
                <a:solidFill>
                  <a:srgbClr val="00B050"/>
                </a:solidFill>
                <a:effectLst/>
                <a:latin typeface="Inter"/>
              </a:rPr>
              <a:t>mengumpulkan</a:t>
            </a:r>
            <a:r>
              <a:rPr lang="en-ID" sz="1600" b="0" i="1" dirty="0">
                <a:solidFill>
                  <a:srgbClr val="00B050"/>
                </a:solidFill>
                <a:effectLst/>
                <a:latin typeface="Inter"/>
              </a:rPr>
              <a:t> kalian </a:t>
            </a:r>
            <a:r>
              <a:rPr lang="en-ID" sz="1600" b="0" i="1" dirty="0" err="1">
                <a:solidFill>
                  <a:srgbClr val="00B050"/>
                </a:solidFill>
                <a:effectLst/>
                <a:latin typeface="Inter"/>
              </a:rPr>
              <a:t>berdua</a:t>
            </a:r>
            <a:r>
              <a:rPr lang="en-ID" sz="1600" b="0" i="1" dirty="0">
                <a:solidFill>
                  <a:srgbClr val="00B050"/>
                </a:solidFill>
                <a:effectLst/>
                <a:latin typeface="Inter"/>
              </a:rPr>
              <a:t> di </a:t>
            </a:r>
            <a:r>
              <a:rPr lang="en-ID" sz="1600" b="0" i="1" dirty="0" err="1">
                <a:solidFill>
                  <a:srgbClr val="00B050"/>
                </a:solidFill>
                <a:effectLst/>
                <a:latin typeface="Inter"/>
              </a:rPr>
              <a:t>dalam</a:t>
            </a:r>
            <a:r>
              <a:rPr lang="en-ID" sz="1600" b="0" i="1" dirty="0">
                <a:solidFill>
                  <a:srgbClr val="00B050"/>
                </a:solidFill>
                <a:effectLst/>
                <a:latin typeface="Inter"/>
              </a:rPr>
              <a:t> </a:t>
            </a:r>
            <a:r>
              <a:rPr lang="en-ID" sz="1600" b="0" i="1" dirty="0" err="1">
                <a:solidFill>
                  <a:srgbClr val="00B050"/>
                </a:solidFill>
                <a:effectLst/>
                <a:latin typeface="Inter"/>
              </a:rPr>
              <a:t>kebaikan</a:t>
            </a:r>
            <a:r>
              <a:rPr lang="en-ID" sz="1600" b="0" i="1" dirty="0">
                <a:solidFill>
                  <a:srgbClr val="00B050"/>
                </a:solidFill>
                <a:effectLst/>
                <a:latin typeface="Inter"/>
              </a:rPr>
              <a:t>.”</a:t>
            </a:r>
            <a:endParaRPr lang="en-ID" sz="1600" i="1" dirty="0">
              <a:solidFill>
                <a:srgbClr val="00B050"/>
              </a:solidFill>
            </a:endParaRPr>
          </a:p>
        </p:txBody>
      </p:sp>
      <p:sp>
        <p:nvSpPr>
          <p:cNvPr id="4" name="TextBox 3">
            <a:extLst>
              <a:ext uri="{FF2B5EF4-FFF2-40B4-BE49-F238E27FC236}">
                <a16:creationId xmlns:a16="http://schemas.microsoft.com/office/drawing/2014/main" id="{F41B4062-2165-7F9D-6B37-793A8FF07AE9}"/>
              </a:ext>
            </a:extLst>
          </p:cNvPr>
          <p:cNvSpPr txBox="1"/>
          <p:nvPr/>
        </p:nvSpPr>
        <p:spPr>
          <a:xfrm>
            <a:off x="683568" y="2153246"/>
            <a:ext cx="7390487" cy="1384995"/>
          </a:xfrm>
          <a:prstGeom prst="rect">
            <a:avLst/>
          </a:prstGeom>
          <a:noFill/>
        </p:spPr>
        <p:txBody>
          <a:bodyPr wrap="square">
            <a:spAutoFit/>
          </a:bodyPr>
          <a:lstStyle/>
          <a:p>
            <a:pPr algn="ctr"/>
            <a:r>
              <a:rPr lang="ar-SA" sz="4800" b="1" i="0" dirty="0">
                <a:solidFill>
                  <a:srgbClr val="0070C0"/>
                </a:solidFill>
                <a:effectLst/>
                <a:latin typeface="Inter"/>
              </a:rPr>
              <a:t>الْحَمْدُ لِلَّهِ رَبِّ الْعَالَمِينَ   </a:t>
            </a:r>
            <a:r>
              <a:rPr lang="id-ID" b="0" i="0" dirty="0">
                <a:solidFill>
                  <a:srgbClr val="0070C0"/>
                </a:solidFill>
                <a:effectLst/>
                <a:latin typeface="Inter"/>
              </a:rPr>
              <a:t> </a:t>
            </a:r>
          </a:p>
          <a:p>
            <a:endParaRPr lang="id-ID" b="0" i="0" dirty="0">
              <a:solidFill>
                <a:srgbClr val="0070C0"/>
              </a:solidFill>
              <a:effectLst/>
              <a:latin typeface="Inter"/>
            </a:endParaRPr>
          </a:p>
          <a:p>
            <a:pPr algn="ctr"/>
            <a:r>
              <a:rPr lang="en-ID" b="0" i="1" dirty="0" err="1">
                <a:solidFill>
                  <a:srgbClr val="0070C0"/>
                </a:solidFill>
                <a:effectLst/>
                <a:latin typeface="Times New Roman" panose="02020603050405020304" pitchFamily="18" charset="0"/>
                <a:cs typeface="Times New Roman" panose="02020603050405020304" pitchFamily="18" charset="0"/>
              </a:rPr>
              <a:t>Artinya</a:t>
            </a:r>
            <a:r>
              <a:rPr lang="en-ID" b="0" i="1" dirty="0">
                <a:solidFill>
                  <a:srgbClr val="0070C0"/>
                </a:solidFill>
                <a:effectLst/>
                <a:latin typeface="Times New Roman" panose="02020603050405020304" pitchFamily="18" charset="0"/>
                <a:cs typeface="Times New Roman" panose="02020603050405020304" pitchFamily="18" charset="0"/>
              </a:rPr>
              <a:t>, “</a:t>
            </a:r>
            <a:r>
              <a:rPr lang="en-ID" b="0" i="1" dirty="0" err="1">
                <a:solidFill>
                  <a:srgbClr val="0070C0"/>
                </a:solidFill>
                <a:effectLst/>
                <a:latin typeface="Times New Roman" panose="02020603050405020304" pitchFamily="18" charset="0"/>
                <a:cs typeface="Times New Roman" panose="02020603050405020304" pitchFamily="18" charset="0"/>
              </a:rPr>
              <a:t>Segala</a:t>
            </a:r>
            <a:r>
              <a:rPr lang="en-ID" b="0" i="1" dirty="0">
                <a:solidFill>
                  <a:srgbClr val="0070C0"/>
                </a:solidFill>
                <a:effectLst/>
                <a:latin typeface="Times New Roman" panose="02020603050405020304" pitchFamily="18" charset="0"/>
                <a:cs typeface="Times New Roman" panose="02020603050405020304" pitchFamily="18" charset="0"/>
              </a:rPr>
              <a:t> </a:t>
            </a:r>
            <a:r>
              <a:rPr lang="en-ID" b="0" i="1" dirty="0" err="1">
                <a:solidFill>
                  <a:srgbClr val="0070C0"/>
                </a:solidFill>
                <a:effectLst/>
                <a:latin typeface="Times New Roman" panose="02020603050405020304" pitchFamily="18" charset="0"/>
                <a:cs typeface="Times New Roman" panose="02020603050405020304" pitchFamily="18" charset="0"/>
              </a:rPr>
              <a:t>puji</a:t>
            </a:r>
            <a:r>
              <a:rPr lang="en-ID" b="0" i="1" dirty="0">
                <a:solidFill>
                  <a:srgbClr val="0070C0"/>
                </a:solidFill>
                <a:effectLst/>
                <a:latin typeface="Times New Roman" panose="02020603050405020304" pitchFamily="18" charset="0"/>
                <a:cs typeface="Times New Roman" panose="02020603050405020304" pitchFamily="18" charset="0"/>
              </a:rPr>
              <a:t> </a:t>
            </a:r>
            <a:r>
              <a:rPr lang="en-ID" b="0" i="1" dirty="0" err="1">
                <a:solidFill>
                  <a:srgbClr val="0070C0"/>
                </a:solidFill>
                <a:effectLst/>
                <a:latin typeface="Times New Roman" panose="02020603050405020304" pitchFamily="18" charset="0"/>
                <a:cs typeface="Times New Roman" panose="02020603050405020304" pitchFamily="18" charset="0"/>
              </a:rPr>
              <a:t>bagi</a:t>
            </a:r>
            <a:r>
              <a:rPr lang="en-ID" b="0" i="1" dirty="0">
                <a:solidFill>
                  <a:srgbClr val="0070C0"/>
                </a:solidFill>
                <a:effectLst/>
                <a:latin typeface="Times New Roman" panose="02020603050405020304" pitchFamily="18" charset="0"/>
                <a:cs typeface="Times New Roman" panose="02020603050405020304" pitchFamily="18" charset="0"/>
              </a:rPr>
              <a:t> Allah, </a:t>
            </a:r>
            <a:r>
              <a:rPr lang="en-ID" b="0" i="1" dirty="0" err="1">
                <a:solidFill>
                  <a:srgbClr val="0070C0"/>
                </a:solidFill>
                <a:effectLst/>
                <a:latin typeface="Times New Roman" panose="02020603050405020304" pitchFamily="18" charset="0"/>
                <a:cs typeface="Times New Roman" panose="02020603050405020304" pitchFamily="18" charset="0"/>
              </a:rPr>
              <a:t>Tuhan</a:t>
            </a:r>
            <a:r>
              <a:rPr lang="en-ID" b="0" i="1" dirty="0">
                <a:solidFill>
                  <a:srgbClr val="0070C0"/>
                </a:solidFill>
                <a:effectLst/>
                <a:latin typeface="Times New Roman" panose="02020603050405020304" pitchFamily="18" charset="0"/>
                <a:cs typeface="Times New Roman" panose="02020603050405020304" pitchFamily="18" charset="0"/>
              </a:rPr>
              <a:t> </a:t>
            </a:r>
            <a:r>
              <a:rPr lang="en-ID" b="0" i="1" dirty="0" err="1">
                <a:solidFill>
                  <a:srgbClr val="0070C0"/>
                </a:solidFill>
                <a:effectLst/>
                <a:latin typeface="Times New Roman" panose="02020603050405020304" pitchFamily="18" charset="0"/>
                <a:cs typeface="Times New Roman" panose="02020603050405020304" pitchFamily="18" charset="0"/>
              </a:rPr>
              <a:t>semesta</a:t>
            </a:r>
            <a:r>
              <a:rPr lang="en-ID" b="0" i="1" dirty="0">
                <a:solidFill>
                  <a:srgbClr val="0070C0"/>
                </a:solidFill>
                <a:effectLst/>
                <a:latin typeface="Times New Roman" panose="02020603050405020304" pitchFamily="18" charset="0"/>
                <a:cs typeface="Times New Roman" panose="02020603050405020304" pitchFamily="18" charset="0"/>
              </a:rPr>
              <a:t> </a:t>
            </a:r>
            <a:r>
              <a:rPr lang="en-ID" b="0" i="1" dirty="0" err="1">
                <a:solidFill>
                  <a:srgbClr val="0070C0"/>
                </a:solidFill>
                <a:effectLst/>
                <a:latin typeface="Times New Roman" panose="02020603050405020304" pitchFamily="18" charset="0"/>
                <a:cs typeface="Times New Roman" panose="02020603050405020304" pitchFamily="18" charset="0"/>
              </a:rPr>
              <a:t>alam</a:t>
            </a:r>
            <a:r>
              <a:rPr lang="en-ID" b="0" i="1" dirty="0">
                <a:solidFill>
                  <a:srgbClr val="0070C0"/>
                </a:solidFill>
                <a:effectLst/>
                <a:latin typeface="Times New Roman" panose="02020603050405020304" pitchFamily="18" charset="0"/>
                <a:cs typeface="Times New Roman" panose="02020603050405020304" pitchFamily="18" charset="0"/>
              </a:rPr>
              <a:t>.”</a:t>
            </a:r>
            <a:endParaRPr lang="en-ID" i="1" dirty="0">
              <a:solidFill>
                <a:srgbClr val="0070C0"/>
              </a:solidFill>
              <a:latin typeface="Times New Roman" panose="02020603050405020304" pitchFamily="18" charset="0"/>
              <a:cs typeface="Times New Roman" panose="02020603050405020304" pitchFamily="18" charset="0"/>
            </a:endParaRPr>
          </a:p>
        </p:txBody>
      </p:sp>
      <p:sp>
        <p:nvSpPr>
          <p:cNvPr id="5" name="Title 1">
            <a:extLst>
              <a:ext uri="{FF2B5EF4-FFF2-40B4-BE49-F238E27FC236}">
                <a16:creationId xmlns:a16="http://schemas.microsoft.com/office/drawing/2014/main" id="{1F791F65-921F-B9A2-FC91-DBB5C2D11C4D}"/>
              </a:ext>
            </a:extLst>
          </p:cNvPr>
          <p:cNvSpPr txBox="1">
            <a:spLocks/>
          </p:cNvSpPr>
          <p:nvPr/>
        </p:nvSpPr>
        <p:spPr>
          <a:xfrm>
            <a:off x="3486699" y="4268588"/>
            <a:ext cx="4352371" cy="726578"/>
          </a:xfrm>
          <a:prstGeom prst="rect">
            <a:avLst/>
          </a:prstGeom>
        </p:spPr>
        <p:txBody>
          <a:bodyPr>
            <a:noAutofit/>
          </a:bodyPr>
          <a:lstStyle>
            <a:lvl1pPr algn="l" defTabSz="685800" rtl="0" eaLnBrk="1" latinLnBrk="0" hangingPunct="1">
              <a:lnSpc>
                <a:spcPct val="90000"/>
              </a:lnSpc>
              <a:spcBef>
                <a:spcPct val="0"/>
              </a:spcBef>
              <a:buNone/>
              <a:defRPr sz="3200" b="0" i="0" kern="1200" cap="all">
                <a:solidFill>
                  <a:schemeClr val="tx1"/>
                </a:solidFill>
                <a:effectLst/>
                <a:latin typeface="+mj-lt"/>
                <a:ea typeface="+mj-ea"/>
                <a:cs typeface="+mj-cs"/>
              </a:defRPr>
            </a:lvl1pPr>
          </a:lstStyle>
          <a:p>
            <a:pPr algn="ctr"/>
            <a:r>
              <a:rPr lang="id-ID" sz="5400" dirty="0">
                <a:solidFill>
                  <a:srgbClr val="C00000"/>
                </a:solidFill>
                <a:latin typeface="Algerian" pitchFamily="82" charset="0"/>
              </a:rPr>
              <a:t>Selesai...</a:t>
            </a:r>
          </a:p>
        </p:txBody>
      </p:sp>
    </p:spTree>
    <p:extLst>
      <p:ext uri="{BB962C8B-B14F-4D97-AF65-F5344CB8AC3E}">
        <p14:creationId xmlns:p14="http://schemas.microsoft.com/office/powerpoint/2010/main" val="230555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476D3B-2613-9202-2A96-8A77444177F0}"/>
              </a:ext>
            </a:extLst>
          </p:cNvPr>
          <p:cNvSpPr txBox="1"/>
          <p:nvPr/>
        </p:nvSpPr>
        <p:spPr>
          <a:xfrm>
            <a:off x="683568" y="582067"/>
            <a:ext cx="8208912" cy="5693866"/>
          </a:xfrm>
          <a:prstGeom prst="rect">
            <a:avLst/>
          </a:prstGeom>
          <a:noFill/>
        </p:spPr>
        <p:txBody>
          <a:bodyPr wrap="square">
            <a:spAutoFit/>
          </a:bodyPr>
          <a:lstStyle/>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a:t>
            </a:r>
            <a:r>
              <a:rPr lang="en-ID" sz="1400" b="1" i="0" dirty="0" err="1">
                <a:effectLst/>
                <a:latin typeface="Times New Roman" panose="02020603050405020304" pitchFamily="18" charset="0"/>
                <a:cs typeface="Times New Roman" panose="02020603050405020304" pitchFamily="18" charset="0"/>
              </a:rPr>
              <a:t>Afifah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terhindar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perzinahan</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Adil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orang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melakukan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besar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pernah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melakukan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besar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lalu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telah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melalui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tahapan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bertaubat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sempurna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gemar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melakukan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kecil</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melakukan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kecil</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kebaikannya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lebih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dominan</a:t>
            </a:r>
            <a:r>
              <a:rPr lang="en-ID" sz="1400" b="0" i="0" dirty="0">
                <a:effectLst/>
                <a:latin typeface="Times New Roman" panose="02020603050405020304" pitchFamily="18" charset="0"/>
                <a:cs typeface="Times New Roman" panose="02020603050405020304" pitchFamily="18" charset="0"/>
              </a:rPr>
              <a:t>.  </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Aib</a:t>
            </a:r>
            <a:r>
              <a:rPr lang="en-ID" sz="1400" b="1" i="0" dirty="0">
                <a:effectLst/>
                <a:latin typeface="Times New Roman" panose="02020603050405020304" pitchFamily="18" charset="0"/>
                <a:cs typeface="Times New Roman" panose="02020603050405020304" pitchFamily="18" charset="0"/>
              </a:rPr>
              <a:t> nikah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aib</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menyebabkan</a:t>
            </a:r>
            <a:r>
              <a:rPr lang="en-ID" sz="1400" b="0" i="0" dirty="0">
                <a:effectLst/>
                <a:latin typeface="Times New Roman" panose="02020603050405020304" pitchFamily="18" charset="0"/>
                <a:cs typeface="Times New Roman" panose="02020603050405020304" pitchFamily="18" charset="0"/>
              </a:rPr>
              <a:t> salah </a:t>
            </a:r>
            <a:r>
              <a:rPr lang="en-ID" sz="1400" b="0" i="0" dirty="0" err="1">
                <a:effectLst/>
                <a:latin typeface="Times New Roman" panose="02020603050405020304" pitchFamily="18" charset="0"/>
                <a:cs typeface="Times New Roman" panose="02020603050405020304" pitchFamily="18" charset="0"/>
              </a:rPr>
              <a:t>satu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pasangan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mengajukan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penceraian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fasakh</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Ajnabiyyah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halal </a:t>
            </a:r>
            <a:r>
              <a:rPr lang="en-ID" sz="1400" b="0" i="0" dirty="0" err="1">
                <a:effectLst/>
                <a:latin typeface="Times New Roman" panose="02020603050405020304" pitchFamily="18" charset="0"/>
                <a:cs typeface="Times New Roman" panose="02020603050405020304" pitchFamily="18" charset="0"/>
              </a:rPr>
              <a:t>untuk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dinikahi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berstatus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sebagai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ataupun</a:t>
            </a:r>
            <a:r>
              <a:rPr lang="en-ID" sz="1400" b="0" i="0" dirty="0">
                <a:effectLst/>
                <a:latin typeface="Times New Roman" panose="02020603050405020304" pitchFamily="18" charset="0"/>
                <a:cs typeface="Times New Roman" panose="02020603050405020304" pitchFamily="18" charset="0"/>
              </a:rPr>
              <a:t> mahram.</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Akad</a:t>
            </a:r>
            <a:r>
              <a:rPr lang="en-ID" sz="1400" b="1" i="0" dirty="0">
                <a:effectLst/>
                <a:latin typeface="Times New Roman" panose="02020603050405020304" pitchFamily="18" charset="0"/>
                <a:cs typeface="Times New Roman" panose="02020603050405020304" pitchFamily="18" charset="0"/>
              </a:rPr>
              <a:t> </a:t>
            </a:r>
            <a:r>
              <a:rPr lang="en-ID" sz="1400" b="1" i="0" dirty="0" err="1">
                <a:effectLst/>
                <a:latin typeface="Times New Roman" panose="02020603050405020304" pitchFamily="18" charset="0"/>
                <a:cs typeface="Times New Roman" panose="02020603050405020304" pitchFamily="18" charset="0"/>
              </a:rPr>
              <a:t>jaiz</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kesepakatan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bisa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dibatalkan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sepihak</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Bain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penceraian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dimana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bisa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merujuk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dalam</a:t>
            </a:r>
            <a:r>
              <a:rPr lang="en-ID" sz="1400" b="0" i="0" dirty="0">
                <a:effectLst/>
                <a:latin typeface="Times New Roman" panose="02020603050405020304" pitchFamily="18" charset="0"/>
                <a:cs typeface="Times New Roman" panose="02020603050405020304" pitchFamily="18" charset="0"/>
              </a:rPr>
              <a:t> masa iddah.</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Bikr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masih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belum</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pernah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berhubungan</a:t>
            </a:r>
            <a:r>
              <a:rPr lang="en-ID" sz="1400" b="0" i="0" dirty="0">
                <a:effectLst/>
                <a:latin typeface="Times New Roman" panose="02020603050405020304" pitchFamily="18" charset="0"/>
                <a:cs typeface="Times New Roman" panose="02020603050405020304" pitchFamily="18" charset="0"/>
              </a:rPr>
              <a:t> badan (</a:t>
            </a:r>
            <a:r>
              <a:rPr lang="en-ID" sz="1400" b="0" i="0" dirty="0" err="1">
                <a:effectLst/>
                <a:latin typeface="Times New Roman" panose="02020603050405020304" pitchFamily="18" charset="0"/>
                <a:cs typeface="Times New Roman" panose="02020603050405020304" pitchFamily="18" charset="0"/>
              </a:rPr>
              <a:t>dalam</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beberapa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kasus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kehilangan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perawannya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baik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secara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lahir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benda</a:t>
            </a:r>
            <a:r>
              <a:rPr lang="en-ID" sz="1400" b="0" i="0" dirty="0">
                <a:effectLst/>
                <a:latin typeface="Times New Roman" panose="02020603050405020304" pitchFamily="18" charset="0"/>
                <a:cs typeface="Times New Roman" panose="02020603050405020304" pitchFamily="18" charset="0"/>
              </a:rPr>
              <a:t> juga </a:t>
            </a:r>
            <a:r>
              <a:rPr lang="en-ID" sz="1400" b="0" i="0" dirty="0" err="1">
                <a:effectLst/>
                <a:latin typeface="Times New Roman" panose="02020603050405020304" pitchFamily="18" charset="0"/>
                <a:cs typeface="Times New Roman" panose="02020603050405020304" pitchFamily="18" charset="0"/>
              </a:rPr>
              <a:t>disebut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bikr</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Dzihar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menyamai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anggota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tubuh</a:t>
            </a:r>
            <a:r>
              <a:rPr lang="en-ID" sz="1400" b="0" i="0" dirty="0">
                <a:effectLst/>
                <a:latin typeface="Times New Roman" panose="02020603050405020304" pitchFamily="18" charset="0"/>
                <a:cs typeface="Times New Roman" panose="02020603050405020304" pitchFamily="18" charset="0"/>
              </a:rPr>
              <a:t> mahram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punggung</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ibu</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menyebabkan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kafarah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dzhihar</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Faskh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penceraian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terjadi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karena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sebab-sebab</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tertentu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mampu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menafkahi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aib</a:t>
            </a:r>
            <a:r>
              <a:rPr lang="en-ID" sz="1400" b="0" i="0" dirty="0">
                <a:effectLst/>
                <a:latin typeface="Times New Roman" panose="02020603050405020304" pitchFamily="18" charset="0"/>
                <a:cs typeface="Times New Roman" panose="02020603050405020304" pitchFamily="18" charset="0"/>
              </a:rPr>
              <a:t> nikah dan lain </a:t>
            </a:r>
            <a:r>
              <a:rPr lang="en-ID" sz="1400" b="0" i="0" dirty="0" err="1">
                <a:effectLst/>
                <a:latin typeface="Times New Roman" panose="02020603050405020304" pitchFamily="18" charset="0"/>
                <a:cs typeface="Times New Roman" panose="02020603050405020304" pitchFamily="18" charset="0"/>
              </a:rPr>
              <a:t>lain</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Fasik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orang yang </a:t>
            </a:r>
            <a:r>
              <a:rPr lang="en-ID" sz="1400" b="0" i="0" dirty="0" err="1">
                <a:effectLst/>
                <a:latin typeface="Times New Roman" panose="02020603050405020304" pitchFamily="18" charset="0"/>
                <a:cs typeface="Times New Roman" panose="02020603050405020304" pitchFamily="18" charset="0"/>
              </a:rPr>
              <a:t>melakukan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besar</a:t>
            </a:r>
            <a:r>
              <a:rPr lang="en-ID" sz="1400" b="0" i="0" dirty="0">
                <a:effectLst/>
                <a:latin typeface="Times New Roman" panose="02020603050405020304" pitchFamily="18" charset="0"/>
                <a:cs typeface="Times New Roman" panose="02020603050405020304" pitchFamily="18" charset="0"/>
              </a:rPr>
              <a:t> (dan </a:t>
            </a:r>
            <a:r>
              <a:rPr lang="en-ID" sz="1400" b="0" i="0" dirty="0" err="1">
                <a:effectLst/>
                <a:latin typeface="Times New Roman" panose="02020603050405020304" pitchFamily="18" charset="0"/>
                <a:cs typeface="Times New Roman" panose="02020603050405020304" pitchFamily="18" charset="0"/>
              </a:rPr>
              <a:t>belum</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bertaubat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orang yang </a:t>
            </a:r>
            <a:r>
              <a:rPr lang="en-ID" sz="1400" b="0" i="0" dirty="0" err="1">
                <a:effectLst/>
                <a:latin typeface="Times New Roman" panose="02020603050405020304" pitchFamily="18" charset="0"/>
                <a:cs typeface="Times New Roman" panose="02020603050405020304" pitchFamily="18" charset="0"/>
              </a:rPr>
              <a:t>gemar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melakukan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dosa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kecil</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kebaikannya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lebih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dominan</a:t>
            </a:r>
            <a:endParaRPr lang="en-ID" sz="1400" b="0" i="0" dirty="0">
              <a:effectLst/>
              <a:latin typeface="Times New Roman" panose="02020603050405020304" pitchFamily="18" charset="0"/>
              <a:cs typeface="Times New Roman" panose="02020603050405020304" pitchFamily="18" charset="0"/>
            </a:endParaRP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Had</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hukuman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telah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ditentukan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syari'at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had zina yang </a:t>
            </a:r>
            <a:r>
              <a:rPr lang="en-ID" sz="1400" b="0" i="0" dirty="0" err="1">
                <a:effectLst/>
                <a:latin typeface="Times New Roman" panose="02020603050405020304" pitchFamily="18" charset="0"/>
                <a:cs typeface="Times New Roman" panose="02020603050405020304" pitchFamily="18" charset="0"/>
              </a:rPr>
              <a:t>dicambuk</a:t>
            </a:r>
            <a:r>
              <a:rPr lang="en-ID" sz="1400" b="0" i="0" dirty="0">
                <a:effectLst/>
                <a:latin typeface="Times New Roman" panose="02020603050405020304" pitchFamily="18" charset="0"/>
                <a:cs typeface="Times New Roman" panose="02020603050405020304" pitchFamily="18" charset="0"/>
              </a:rPr>
              <a:t> 80 kali dan </a:t>
            </a:r>
            <a:r>
              <a:rPr lang="en-ID" sz="1400" b="0" i="0" dirty="0" err="1">
                <a:effectLst/>
                <a:latin typeface="Times New Roman" panose="02020603050405020304" pitchFamily="18" charset="0"/>
                <a:cs typeface="Times New Roman" panose="02020603050405020304" pitchFamily="18" charset="0"/>
              </a:rPr>
              <a:t>diasingkan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setahun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bagi</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berstatus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muhsin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menikah</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ijbar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menikahkan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sepihak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tanpa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perlu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izin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anak</a:t>
            </a:r>
            <a:r>
              <a:rPr lang="en-ID" sz="1400" b="0" i="0" dirty="0">
                <a:effectLst/>
                <a:latin typeface="Times New Roman" panose="02020603050405020304" pitchFamily="18" charset="0"/>
                <a:cs typeface="Times New Roman" panose="02020603050405020304" pitchFamily="18" charset="0"/>
              </a:rPr>
              <a:t> gadis (</a:t>
            </a:r>
            <a:r>
              <a:rPr lang="en-ID" sz="1400" b="0" i="0" dirty="0" err="1">
                <a:effectLst/>
                <a:latin typeface="Times New Roman" panose="02020603050405020304" pitchFamily="18" charset="0"/>
                <a:cs typeface="Times New Roman" panose="02020603050405020304" pitchFamily="18" charset="0"/>
              </a:rPr>
              <a:t>perawan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dimiliki</a:t>
            </a:r>
            <a:r>
              <a:rPr lang="en-ID" sz="1400" b="0" i="0" dirty="0">
                <a:effectLst/>
                <a:latin typeface="Times New Roman" panose="02020603050405020304" pitchFamily="18" charset="0"/>
                <a:cs typeface="Times New Roman" panose="02020603050405020304" pitchFamily="18" charset="0"/>
              </a:rPr>
              <a:t> oleh </a:t>
            </a:r>
            <a:r>
              <a:rPr lang="en-ID" sz="1400" b="0" i="0" dirty="0" err="1">
                <a:effectLst/>
                <a:latin typeface="Times New Roman" panose="02020603050405020304" pitchFamily="18" charset="0"/>
                <a:cs typeface="Times New Roman" panose="02020603050405020304" pitchFamily="18" charset="0"/>
              </a:rPr>
              <a:t>wali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mujbar</a:t>
            </a:r>
            <a:r>
              <a:rPr lang="en-ID" sz="1400" b="0" i="0" dirty="0">
                <a:effectLst/>
                <a:latin typeface="Times New Roman" panose="02020603050405020304" pitchFamily="18" charset="0"/>
                <a:cs typeface="Times New Roman" panose="02020603050405020304" pitchFamily="18" charset="0"/>
              </a:rPr>
              <a:t> (ayah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kakek</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Iddah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masa </a:t>
            </a:r>
            <a:r>
              <a:rPr lang="en-ID" sz="1400" b="0" i="0" dirty="0" err="1">
                <a:effectLst/>
                <a:latin typeface="Times New Roman" panose="02020603050405020304" pitchFamily="18" charset="0"/>
                <a:cs typeface="Times New Roman" panose="02020603050405020304" pitchFamily="18" charset="0"/>
              </a:rPr>
              <a:t>tunggu</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wajib</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dijalanin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akibat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bercerai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baik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talaq </a:t>
            </a:r>
            <a:r>
              <a:rPr lang="en-ID" sz="1400" b="0" i="0" dirty="0" err="1">
                <a:effectLst/>
                <a:latin typeface="Times New Roman" panose="02020603050405020304" pitchFamily="18" charset="0"/>
                <a:cs typeface="Times New Roman" panose="02020603050405020304" pitchFamily="18" charset="0"/>
              </a:rPr>
              <a:t>maupun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fasakh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kerena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kematian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suaminya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Iffah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terhindar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perzinahan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muqaddinahnya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Ihdad</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berkabungnya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dalam</a:t>
            </a:r>
            <a:r>
              <a:rPr lang="en-ID" sz="1400" b="0" i="0" dirty="0">
                <a:effectLst/>
                <a:latin typeface="Times New Roman" panose="02020603050405020304" pitchFamily="18" charset="0"/>
                <a:cs typeface="Times New Roman" panose="02020603050405020304" pitchFamily="18" charset="0"/>
              </a:rPr>
              <a:t> masa </a:t>
            </a:r>
            <a:r>
              <a:rPr lang="en-ID" sz="1400" b="0" i="0" dirty="0" err="1">
                <a:effectLst/>
                <a:latin typeface="Times New Roman" panose="02020603050405020304" pitchFamily="18" charset="0"/>
                <a:cs typeface="Times New Roman" panose="02020603050405020304" pitchFamily="18" charset="0"/>
              </a:rPr>
              <a:t>tertentu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kewajiban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berhias</a:t>
            </a:r>
            <a:r>
              <a:rPr lang="en-ID" sz="1400" b="0" i="0" dirty="0">
                <a:effectLst/>
                <a:latin typeface="Times New Roman" panose="02020603050405020304" pitchFamily="18" charset="0"/>
                <a:cs typeface="Times New Roman" panose="02020603050405020304" pitchFamily="18" charset="0"/>
              </a:rPr>
              <a:t> dan lain </a:t>
            </a:r>
            <a:r>
              <a:rPr lang="en-ID" sz="1400" b="0" i="0" dirty="0" err="1">
                <a:effectLst/>
                <a:latin typeface="Times New Roman" panose="02020603050405020304" pitchFamily="18" charset="0"/>
                <a:cs typeface="Times New Roman" panose="02020603050405020304" pitchFamily="18" charset="0"/>
              </a:rPr>
              <a:t>lain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sejenisnya</a:t>
            </a:r>
            <a:r>
              <a:rPr lang="en-ID" sz="1400" b="0" i="0" dirty="0">
                <a:effectLst/>
                <a:latin typeface="Times New Roman" panose="02020603050405020304" pitchFamily="18" charset="0"/>
                <a:cs typeface="Times New Roman" panose="02020603050405020304" pitchFamily="18" charset="0"/>
              </a:rPr>
              <a:t>.</a:t>
            </a:r>
          </a:p>
        </p:txBody>
      </p:sp>
      <p:sp>
        <p:nvSpPr>
          <p:cNvPr id="5" name="TextBox 4">
            <a:extLst>
              <a:ext uri="{FF2B5EF4-FFF2-40B4-BE49-F238E27FC236}">
                <a16:creationId xmlns:a16="http://schemas.microsoft.com/office/drawing/2014/main" id="{65863D7D-362F-0FB2-5A30-0977558BABAD}"/>
              </a:ext>
            </a:extLst>
          </p:cNvPr>
          <p:cNvSpPr txBox="1"/>
          <p:nvPr/>
        </p:nvSpPr>
        <p:spPr>
          <a:xfrm>
            <a:off x="718794" y="116632"/>
            <a:ext cx="4588328" cy="369332"/>
          </a:xfrm>
          <a:prstGeom prst="rect">
            <a:avLst/>
          </a:prstGeom>
          <a:noFill/>
        </p:spPr>
        <p:txBody>
          <a:bodyPr wrap="square">
            <a:spAutoFit/>
          </a:bodyPr>
          <a:lstStyle/>
          <a:p>
            <a:pPr algn="just"/>
            <a:r>
              <a:rPr lang="id-ID" b="1" i="1" dirty="0">
                <a:solidFill>
                  <a:schemeClr val="accent2">
                    <a:lumMod val="75000"/>
                  </a:schemeClr>
                </a:solidFill>
                <a:latin typeface="Times New Roman" panose="02020603050405020304" pitchFamily="18" charset="0"/>
                <a:cs typeface="Times New Roman" panose="02020603050405020304" pitchFamily="18" charset="0"/>
              </a:rPr>
              <a:t>7. Istilah dalam Pernikahan</a:t>
            </a:r>
            <a:endParaRPr lang="id-ID" sz="1800" b="1" i="1" dirty="0">
              <a:solidFill>
                <a:schemeClr val="accent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53690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6D3D9AF-F75B-C45C-5A06-F780512DBDBA}"/>
              </a:ext>
            </a:extLst>
          </p:cNvPr>
          <p:cNvSpPr txBox="1"/>
          <p:nvPr/>
        </p:nvSpPr>
        <p:spPr>
          <a:xfrm>
            <a:off x="683568" y="332656"/>
            <a:ext cx="7920880" cy="5909310"/>
          </a:xfrm>
          <a:prstGeom prst="rect">
            <a:avLst/>
          </a:prstGeom>
          <a:noFill/>
        </p:spPr>
        <p:txBody>
          <a:bodyPr wrap="square">
            <a:spAutoFit/>
          </a:bodyPr>
          <a:lstStyle/>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Ila'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sumpah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tidak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bersetubuh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durasi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empat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bulan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lebih</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berimplemintasi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kafarah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sumpah</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Istimta</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kontak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fisik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maksud</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pelampiasan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hasrat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bercumbu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mencium</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memeluk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berhubungan</a:t>
            </a:r>
            <a:r>
              <a:rPr lang="en-ID" sz="1400" b="0" i="0" dirty="0">
                <a:effectLst/>
                <a:latin typeface="Times New Roman" panose="02020603050405020304" pitchFamily="18" charset="0"/>
                <a:cs typeface="Times New Roman" panose="02020603050405020304" pitchFamily="18" charset="0"/>
              </a:rPr>
              <a:t> badan dan lain </a:t>
            </a:r>
            <a:r>
              <a:rPr lang="en-ID" sz="1400" b="0" i="0" dirty="0" err="1">
                <a:effectLst/>
                <a:latin typeface="Times New Roman" panose="02020603050405020304" pitchFamily="18" charset="0"/>
                <a:cs typeface="Times New Roman" panose="02020603050405020304" pitchFamily="18" charset="0"/>
              </a:rPr>
              <a:t>lain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sebagainnya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Kafaah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idealitas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antara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dan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mempertimbangkan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beberapa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unsur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nasab</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regiusitas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pekerjaan</a:t>
            </a:r>
            <a:r>
              <a:rPr lang="en-ID" sz="1400" b="0" i="0" dirty="0">
                <a:effectLst/>
                <a:latin typeface="Times New Roman" panose="02020603050405020304" pitchFamily="18" charset="0"/>
                <a:cs typeface="Times New Roman" panose="02020603050405020304" pitchFamily="18" charset="0"/>
              </a:rPr>
              <a:t> dan lain </a:t>
            </a:r>
            <a:r>
              <a:rPr lang="en-ID" sz="1400" b="0" i="0" dirty="0" err="1">
                <a:effectLst/>
                <a:latin typeface="Times New Roman" panose="02020603050405020304" pitchFamily="18" charset="0"/>
                <a:cs typeface="Times New Roman" panose="02020603050405020304" pitchFamily="18" charset="0"/>
              </a:rPr>
              <a:t>lain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sebagainya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Khalwat</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dan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dalam</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kondoisi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berdua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Khatib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melamar</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Khitbah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ungkapan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pihak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kepada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pihak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terkait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keseriuasan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komitmen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mengajak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pernikahan</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Khuluk</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penceraian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akibat</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diterima</a:t>
            </a:r>
            <a:r>
              <a:rPr lang="en-ID" sz="1400" b="0" i="0" dirty="0">
                <a:effectLst/>
                <a:latin typeface="Times New Roman" panose="02020603050405020304" pitchFamily="18" charset="0"/>
                <a:cs typeface="Times New Roman" panose="02020603050405020304" pitchFamily="18" charset="0"/>
              </a:rPr>
              <a:t> oleh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Lian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sumpah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guna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membebaskan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hukuman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menuduh</a:t>
            </a:r>
            <a:r>
              <a:rPr lang="en-ID" sz="1400" b="0" i="0" dirty="0">
                <a:effectLst/>
                <a:latin typeface="Times New Roman" panose="02020603050405020304" pitchFamily="18" charset="0"/>
                <a:cs typeface="Times New Roman" panose="02020603050405020304" pitchFamily="18" charset="0"/>
              </a:rPr>
              <a:t> zina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meniadakan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nasab</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anak</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Mahar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sesuatu</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diberikan</a:t>
            </a:r>
            <a:r>
              <a:rPr lang="en-ID" sz="1400" b="0" i="0" dirty="0">
                <a:effectLst/>
                <a:latin typeface="Times New Roman" panose="02020603050405020304" pitchFamily="18" charset="0"/>
                <a:cs typeface="Times New Roman" panose="02020603050405020304" pitchFamily="18" charset="0"/>
              </a:rPr>
              <a:t> oleh </a:t>
            </a:r>
            <a:r>
              <a:rPr lang="en-ID" sz="1400" b="0" i="0" dirty="0" err="1">
                <a:effectLst/>
                <a:latin typeface="Times New Roman" panose="02020603050405020304" pitchFamily="18" charset="0"/>
                <a:cs typeface="Times New Roman" panose="02020603050405020304" pitchFamily="18" charset="0"/>
              </a:rPr>
              <a:t>pihak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kepada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dalam</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rangkan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menjalan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pernikahan</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Mahar </a:t>
            </a:r>
            <a:r>
              <a:rPr lang="en-ID" sz="1400" b="1" i="0" dirty="0" err="1">
                <a:effectLst/>
                <a:latin typeface="Times New Roman" panose="02020603050405020304" pitchFamily="18" charset="0"/>
                <a:cs typeface="Times New Roman" panose="02020603050405020304" pitchFamily="18" charset="0"/>
              </a:rPr>
              <a:t>mitsil</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parameter </a:t>
            </a:r>
            <a:r>
              <a:rPr lang="en-ID" sz="1400" b="0" i="0" dirty="0" err="1">
                <a:effectLst/>
                <a:latin typeface="Times New Roman" panose="02020603050405020304" pitchFamily="18" charset="0"/>
                <a:cs typeface="Times New Roman" panose="02020603050405020304" pitchFamily="18" charset="0"/>
              </a:rPr>
              <a:t>nilai</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mahar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dengan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merujuk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kepada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dari</a:t>
            </a:r>
            <a:r>
              <a:rPr lang="en-ID" sz="1400" b="0" i="0" dirty="0">
                <a:effectLst/>
                <a:latin typeface="Times New Roman" panose="02020603050405020304" pitchFamily="18" charset="0"/>
                <a:cs typeface="Times New Roman" panose="02020603050405020304" pitchFamily="18" charset="0"/>
              </a:rPr>
              <a:t> garis </a:t>
            </a:r>
            <a:r>
              <a:rPr lang="en-ID" sz="1400" b="0" i="0" dirty="0" err="1">
                <a:effectLst/>
                <a:latin typeface="Times New Roman" panose="02020603050405020304" pitchFamily="18" charset="0"/>
                <a:cs typeface="Times New Roman" panose="02020603050405020304" pitchFamily="18" charset="0"/>
              </a:rPr>
              <a:t>laki-laki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saudara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lalu</a:t>
            </a:r>
            <a:r>
              <a:rPr lang="en-ID" sz="1400" b="0" i="0" dirty="0">
                <a:effectLst/>
                <a:latin typeface="Times New Roman" panose="02020603050405020304" pitchFamily="18" charset="0"/>
                <a:cs typeface="Times New Roman" panose="02020603050405020304" pitchFamily="18" charset="0"/>
              </a:rPr>
              <a:t> garis </a:t>
            </a:r>
            <a:r>
              <a:rPr lang="en-ID" sz="1400" b="0" i="0" dirty="0" err="1">
                <a:effectLst/>
                <a:latin typeface="Times New Roman" panose="02020603050405020304" pitchFamily="18" charset="0"/>
                <a:cs typeface="Times New Roman" panose="02020603050405020304" pitchFamily="18" charset="0"/>
              </a:rPr>
              <a:t>ibu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bibik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lalu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lainnya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Mahram/</a:t>
            </a:r>
            <a:r>
              <a:rPr lang="en-ID" sz="1400" b="1" i="0" dirty="0" err="1">
                <a:effectLst/>
                <a:latin typeface="Times New Roman" panose="02020603050405020304" pitchFamily="18" charset="0"/>
                <a:cs typeface="Times New Roman" panose="02020603050405020304" pitchFamily="18" charset="0"/>
              </a:rPr>
              <a:t>Mahramah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laki-laki</a:t>
            </a:r>
            <a:r>
              <a:rPr lang="en-ID" sz="1400" b="0" i="0" dirty="0">
                <a:effectLst/>
                <a:latin typeface="Times New Roman" panose="02020603050405020304" pitchFamily="18" charset="0"/>
                <a:cs typeface="Times New Roman" panose="02020603050405020304" pitchFamily="18" charset="0"/>
              </a:rPr>
              <a:t> yang haram </a:t>
            </a:r>
            <a:r>
              <a:rPr lang="en-ID" sz="1400" b="0" i="0" dirty="0" err="1">
                <a:effectLst/>
                <a:latin typeface="Times New Roman" panose="02020603050405020304" pitchFamily="18" charset="0"/>
                <a:cs typeface="Times New Roman" panose="02020603050405020304" pitchFamily="18" charset="0"/>
              </a:rPr>
              <a:t>dinikahi</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Maktubah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dilamar</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Mawani</a:t>
            </a:r>
            <a:r>
              <a:rPr lang="en-ID" sz="1400" b="1" i="0" dirty="0">
                <a:effectLst/>
                <a:latin typeface="Times New Roman" panose="02020603050405020304" pitchFamily="18" charset="0"/>
                <a:cs typeface="Times New Roman" panose="02020603050405020304" pitchFamily="18" charset="0"/>
              </a:rPr>
              <a:t>' nikah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unsur-unsur</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menghalangi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boleh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dinikahi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seperti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dinikahi</a:t>
            </a:r>
            <a:r>
              <a:rPr lang="en-ID" sz="1400" b="0" i="0" dirty="0">
                <a:effectLst/>
                <a:latin typeface="Times New Roman" panose="02020603050405020304" pitchFamily="18" charset="0"/>
                <a:cs typeface="Times New Roman" panose="02020603050405020304" pitchFamily="18" charset="0"/>
              </a:rPr>
              <a:t> orang </a:t>
            </a:r>
            <a:r>
              <a:rPr lang="en-ID" sz="1400" b="0" i="0" dirty="0" err="1">
                <a:effectLst/>
                <a:latin typeface="Times New Roman" panose="02020603050405020304" pitchFamily="18" charset="0"/>
                <a:cs typeface="Times New Roman" panose="02020603050405020304" pitchFamily="18" charset="0"/>
              </a:rPr>
              <a:t>dalam</a:t>
            </a:r>
            <a:r>
              <a:rPr lang="en-ID" sz="1400" b="0" i="0" dirty="0">
                <a:effectLst/>
                <a:latin typeface="Times New Roman" panose="02020603050405020304" pitchFamily="18" charset="0"/>
                <a:cs typeface="Times New Roman" panose="02020603050405020304" pitchFamily="18" charset="0"/>
              </a:rPr>
              <a:t> masa iddah lain </a:t>
            </a:r>
            <a:r>
              <a:rPr lang="en-ID" sz="1400" b="0" i="0" dirty="0" err="1">
                <a:effectLst/>
                <a:latin typeface="Times New Roman" panose="02020603050405020304" pitchFamily="18" charset="0"/>
                <a:cs typeface="Times New Roman" panose="02020603050405020304" pitchFamily="18" charset="0"/>
              </a:rPr>
              <a:t>lain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lain</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Mu'taddah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sedang</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menjalanin</a:t>
            </a:r>
            <a:r>
              <a:rPr lang="en-ID" sz="1400" b="0" i="0" dirty="0">
                <a:effectLst/>
                <a:latin typeface="Times New Roman" panose="02020603050405020304" pitchFamily="18" charset="0"/>
                <a:cs typeface="Times New Roman" panose="02020603050405020304" pitchFamily="18" charset="0"/>
              </a:rPr>
              <a:t> masa iddah.</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Muasyarah</a:t>
            </a:r>
            <a:r>
              <a:rPr lang="en-ID" sz="1400" b="1" i="0" dirty="0">
                <a:effectLst/>
                <a:latin typeface="Times New Roman" panose="02020603050405020304" pitchFamily="18" charset="0"/>
                <a:cs typeface="Times New Roman" panose="02020603050405020304" pitchFamily="18" charset="0"/>
              </a:rPr>
              <a:t> </a:t>
            </a:r>
            <a:r>
              <a:rPr lang="en-ID" sz="1400" b="1" i="0" dirty="0" err="1">
                <a:effectLst/>
                <a:latin typeface="Times New Roman" panose="02020603050405020304" pitchFamily="18" charset="0"/>
                <a:cs typeface="Times New Roman" panose="02020603050405020304" pitchFamily="18" charset="0"/>
              </a:rPr>
              <a:t>bil</a:t>
            </a:r>
            <a:r>
              <a:rPr lang="en-ID" sz="1400" b="1" i="0" dirty="0">
                <a:effectLst/>
                <a:latin typeface="Times New Roman" panose="02020603050405020304" pitchFamily="18" charset="0"/>
                <a:cs typeface="Times New Roman" panose="02020603050405020304" pitchFamily="18" charset="0"/>
              </a:rPr>
              <a:t> </a:t>
            </a:r>
            <a:r>
              <a:rPr lang="en-ID" sz="1400" b="1" i="0" dirty="0" err="1">
                <a:effectLst/>
                <a:latin typeface="Times New Roman" panose="02020603050405020304" pitchFamily="18" charset="0"/>
                <a:cs typeface="Times New Roman" panose="02020603050405020304" pitchFamily="18" charset="0"/>
              </a:rPr>
              <a:t>ma'ruf</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pergaulan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baik</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antara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dan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Muhalli</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laki-laki</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menikahi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perempuan</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telah</a:t>
            </a:r>
            <a:r>
              <a:rPr lang="en-ID" sz="1400" b="0" i="0" dirty="0">
                <a:effectLst/>
                <a:latin typeface="Times New Roman" panose="02020603050405020304" pitchFamily="18" charset="0"/>
                <a:cs typeface="Times New Roman" panose="02020603050405020304" pitchFamily="18" charset="0"/>
              </a:rPr>
              <a:t> di talaq </a:t>
            </a:r>
            <a:r>
              <a:rPr lang="en-ID" sz="1400" b="0" i="0" dirty="0" err="1">
                <a:effectLst/>
                <a:latin typeface="Times New Roman" panose="02020603050405020304" pitchFamily="18" charset="0"/>
                <a:cs typeface="Times New Roman" panose="02020603050405020304" pitchFamily="18" charset="0"/>
              </a:rPr>
              <a:t>bain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kubra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talaq </a:t>
            </a:r>
            <a:r>
              <a:rPr lang="en-ID" sz="1400" b="0" i="0" dirty="0" err="1">
                <a:effectLst/>
                <a:latin typeface="Times New Roman" panose="02020603050405020304" pitchFamily="18" charset="0"/>
                <a:cs typeface="Times New Roman" panose="02020603050405020304" pitchFamily="18" charset="0"/>
              </a:rPr>
              <a:t>tiga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Mushoharah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hubungan</a:t>
            </a:r>
            <a:r>
              <a:rPr lang="en-ID" sz="1400" b="0" i="0" dirty="0">
                <a:effectLst/>
                <a:latin typeface="Times New Roman" panose="02020603050405020304" pitchFamily="18" charset="0"/>
                <a:cs typeface="Times New Roman" panose="02020603050405020304" pitchFamily="18" charset="0"/>
              </a:rPr>
              <a:t> mahram </a:t>
            </a:r>
            <a:r>
              <a:rPr lang="en-ID" sz="1400" b="0" i="0" dirty="0" err="1">
                <a:effectLst/>
                <a:latin typeface="Times New Roman" panose="02020603050405020304" pitchFamily="18" charset="0"/>
                <a:cs typeface="Times New Roman" panose="02020603050405020304" pitchFamily="18" charset="0"/>
              </a:rPr>
              <a:t>persemendaan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dimana</a:t>
            </a:r>
            <a:r>
              <a:rPr lang="en-ID" sz="1400" b="0" i="0" dirty="0">
                <a:effectLst/>
                <a:latin typeface="Times New Roman" panose="02020603050405020304" pitchFamily="18" charset="0"/>
                <a:cs typeface="Times New Roman" panose="02020603050405020304" pitchFamily="18" charset="0"/>
              </a:rPr>
              <a:t> ayah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dan </a:t>
            </a:r>
            <a:r>
              <a:rPr lang="en-ID" sz="1400" b="0" i="0" dirty="0" err="1">
                <a:effectLst/>
                <a:latin typeface="Times New Roman" panose="02020603050405020304" pitchFamily="18" charset="0"/>
                <a:cs typeface="Times New Roman" panose="02020603050405020304" pitchFamily="18" charset="0"/>
              </a:rPr>
              <a:t>anaknya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menjadi</a:t>
            </a:r>
            <a:r>
              <a:rPr lang="en-ID" sz="1400" b="0" i="0" dirty="0">
                <a:effectLst/>
                <a:latin typeface="Times New Roman" panose="02020603050405020304" pitchFamily="18" charset="0"/>
                <a:cs typeface="Times New Roman" panose="02020603050405020304" pitchFamily="18" charset="0"/>
              </a:rPr>
              <a:t> mahram </a:t>
            </a:r>
            <a:r>
              <a:rPr lang="en-ID" sz="1400" b="0" i="0" dirty="0" err="1">
                <a:effectLst/>
                <a:latin typeface="Times New Roman" panose="02020603050405020304" pitchFamily="18" charset="0"/>
                <a:cs typeface="Times New Roman" panose="02020603050405020304" pitchFamily="18" charset="0"/>
              </a:rPr>
              <a:t>bagi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dan </a:t>
            </a:r>
            <a:r>
              <a:rPr lang="en-ID" sz="1400" b="0" i="0" dirty="0" err="1">
                <a:effectLst/>
                <a:latin typeface="Times New Roman" panose="02020603050405020304" pitchFamily="18" charset="0"/>
                <a:cs typeface="Times New Roman" panose="02020603050405020304" pitchFamily="18" charset="0"/>
              </a:rPr>
              <a:t>ibu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serta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anaknya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menjadi</a:t>
            </a:r>
            <a:r>
              <a:rPr lang="en-ID" sz="1400" b="0" i="0" dirty="0">
                <a:effectLst/>
                <a:latin typeface="Times New Roman" panose="02020603050405020304" pitchFamily="18" charset="0"/>
                <a:cs typeface="Times New Roman" panose="02020603050405020304" pitchFamily="18" charset="0"/>
              </a:rPr>
              <a:t> mahram </a:t>
            </a:r>
            <a:r>
              <a:rPr lang="en-ID" sz="1400" b="0" i="0" dirty="0" err="1">
                <a:effectLst/>
                <a:latin typeface="Times New Roman" panose="02020603050405020304" pitchFamily="18" charset="0"/>
                <a:cs typeface="Times New Roman" panose="02020603050405020304" pitchFamily="18" charset="0"/>
              </a:rPr>
              <a:t>bagi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a:effectLst/>
                <a:latin typeface="Times New Roman" panose="02020603050405020304" pitchFamily="18" charset="0"/>
                <a:cs typeface="Times New Roman" panose="02020603050405020304" pitchFamily="18" charset="0"/>
              </a:rPr>
              <a:t>Mut'ah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kompensasi</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harus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diberikan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karena</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mentalaq</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istrinya</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Nafkah</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seperangkat</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materi</a:t>
            </a:r>
            <a:r>
              <a:rPr lang="en-ID" sz="1400" b="0" i="0" dirty="0">
                <a:effectLst/>
                <a:latin typeface="Times New Roman" panose="02020603050405020304" pitchFamily="18" charset="0"/>
                <a:cs typeface="Times New Roman" panose="02020603050405020304" pitchFamily="18" charset="0"/>
              </a:rPr>
              <a:t> yang </a:t>
            </a:r>
            <a:r>
              <a:rPr lang="en-ID" sz="1400" b="0" i="0" dirty="0" err="1">
                <a:effectLst/>
                <a:latin typeface="Times New Roman" panose="02020603050405020304" pitchFamily="18" charset="0"/>
                <a:cs typeface="Times New Roman" panose="02020603050405020304" pitchFamily="18" charset="0"/>
              </a:rPr>
              <a:t>harus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diberikan</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suami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atas</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istri</a:t>
            </a:r>
            <a:r>
              <a:rPr lang="en-ID" sz="14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1400" b="1" i="0" dirty="0" err="1">
                <a:effectLst/>
                <a:latin typeface="Times New Roman" panose="02020603050405020304" pitchFamily="18" charset="0"/>
                <a:cs typeface="Times New Roman" panose="02020603050405020304" pitchFamily="18" charset="0"/>
              </a:rPr>
              <a:t>Nasab</a:t>
            </a:r>
            <a:r>
              <a:rPr lang="en-ID" sz="1400" b="1"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adalah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hubungan</a:t>
            </a:r>
            <a:r>
              <a:rPr lang="en-ID" sz="1400" b="0" i="0" dirty="0">
                <a:effectLst/>
                <a:latin typeface="Times New Roman" panose="02020603050405020304" pitchFamily="18" charset="0"/>
                <a:cs typeface="Times New Roman" panose="02020603050405020304" pitchFamily="18" charset="0"/>
              </a:rPr>
              <a:t> mahram </a:t>
            </a:r>
            <a:r>
              <a:rPr lang="en-ID" sz="1400" b="0" i="0" dirty="0" err="1">
                <a:effectLst/>
                <a:latin typeface="Times New Roman" panose="02020603050405020304" pitchFamily="18" charset="0"/>
                <a:cs typeface="Times New Roman" panose="02020603050405020304" pitchFamily="18" charset="0"/>
              </a:rPr>
              <a:t>dari</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jalur</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darah</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atau</a:t>
            </a:r>
            <a:r>
              <a:rPr lang="en-ID" sz="1400" b="0" i="0" dirty="0">
                <a:effectLst/>
                <a:latin typeface="Times New Roman" panose="02020603050405020304" pitchFamily="18" charset="0"/>
                <a:cs typeface="Times New Roman" panose="02020603050405020304" pitchFamily="18" charset="0"/>
              </a:rPr>
              <a:t> </a:t>
            </a:r>
            <a:r>
              <a:rPr lang="en-ID" sz="1400" b="0" i="0" dirty="0" err="1">
                <a:effectLst/>
                <a:latin typeface="Times New Roman" panose="02020603050405020304" pitchFamily="18" charset="0"/>
                <a:cs typeface="Times New Roman" panose="02020603050405020304" pitchFamily="18" charset="0"/>
              </a:rPr>
              <a:t>keturunan</a:t>
            </a:r>
            <a:endParaRPr lang="en-ID" sz="1400" b="0" i="0" dirty="0">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243968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888EBC-3800-B163-3E0D-0F694916D9FE}"/>
              </a:ext>
            </a:extLst>
          </p:cNvPr>
          <p:cNvSpPr txBox="1"/>
          <p:nvPr/>
        </p:nvSpPr>
        <p:spPr>
          <a:xfrm>
            <a:off x="323528" y="349488"/>
            <a:ext cx="8496944" cy="6247864"/>
          </a:xfrm>
          <a:prstGeom prst="rect">
            <a:avLst/>
          </a:prstGeom>
          <a:noFill/>
        </p:spPr>
        <p:txBody>
          <a:bodyPr wrap="square">
            <a:spAutoFit/>
          </a:bodyPr>
          <a:lstStyle/>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Nikah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akad</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berdampak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kebolehan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untuk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melakukan</a:t>
            </a:r>
            <a:r>
              <a:rPr lang="en-ID" sz="2000" b="0" i="0" dirty="0">
                <a:effectLst/>
                <a:latin typeface="Times New Roman" panose="02020603050405020304" pitchFamily="18" charset="0"/>
                <a:cs typeface="Times New Roman" panose="02020603050405020304" pitchFamily="18" charset="0"/>
              </a:rPr>
              <a:t> </a:t>
            </a:r>
            <a:r>
              <a:rPr lang="en-ID" sz="2000" b="0" i="1" dirty="0" err="1">
                <a:effectLst/>
                <a:latin typeface="Times New Roman" panose="02020603050405020304" pitchFamily="18" charset="0"/>
                <a:cs typeface="Times New Roman" panose="02020603050405020304" pitchFamily="18" charset="0"/>
              </a:rPr>
              <a:t>istimta</a:t>
            </a:r>
            <a:r>
              <a:rPr lang="en-ID" sz="2000" b="0" i="1" dirty="0">
                <a:effectLst/>
                <a:latin typeface="Times New Roman" panose="02020603050405020304" pitchFamily="18" charset="0"/>
                <a:cs typeface="Times New Roman" panose="02020603050405020304" pitchFamily="18" charset="0"/>
              </a:rPr>
              <a:t>' </a:t>
            </a:r>
            <a:r>
              <a:rPr lang="en-ID" sz="2000" b="0" i="0" dirty="0">
                <a:effectLst/>
                <a:latin typeface="Times New Roman" panose="02020603050405020304" pitchFamily="18" charset="0"/>
                <a:cs typeface="Times New Roman" panose="02020603050405020304" pitchFamily="18" charset="0"/>
              </a:rPr>
              <a:t>(</a:t>
            </a:r>
            <a:r>
              <a:rPr lang="en-ID" sz="2000" b="0" i="0" dirty="0" err="1">
                <a:effectLst/>
                <a:latin typeface="Times New Roman" panose="02020603050405020304" pitchFamily="18" charset="0"/>
                <a:cs typeface="Times New Roman" panose="02020603050405020304" pitchFamily="18" charset="0"/>
              </a:rPr>
              <a:t>bercumbu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atas</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Nikah </a:t>
            </a:r>
            <a:r>
              <a:rPr lang="en-ID" sz="2000" b="1" i="0" dirty="0" err="1">
                <a:effectLst/>
                <a:latin typeface="Times New Roman" panose="02020603050405020304" pitchFamily="18" charset="0"/>
                <a:cs typeface="Times New Roman" panose="02020603050405020304" pitchFamily="18" charset="0"/>
              </a:rPr>
              <a:t>fasid</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pernikahan</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tidak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sesuai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prosedur</a:t>
            </a:r>
            <a:r>
              <a:rPr lang="en-ID" sz="2000" b="0" i="0" dirty="0">
                <a:effectLst/>
                <a:latin typeface="Times New Roman" panose="02020603050405020304" pitchFamily="18" charset="0"/>
                <a:cs typeface="Times New Roman" panose="02020603050405020304" pitchFamily="18" charset="0"/>
              </a:rPr>
              <a:t> nikah.</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Nikah </a:t>
            </a:r>
            <a:r>
              <a:rPr lang="en-ID" sz="2000" b="1" i="0" dirty="0" err="1">
                <a:effectLst/>
                <a:latin typeface="Times New Roman" panose="02020603050405020304" pitchFamily="18" charset="0"/>
                <a:cs typeface="Times New Roman" panose="02020603050405020304" pitchFamily="18" charset="0"/>
              </a:rPr>
              <a:t>mufawwidah</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pernikahan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dimana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pihak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perempuan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bersedia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tidak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disebutkan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maharnya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menggugurkan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maharnya</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Nikah </a:t>
            </a:r>
            <a:r>
              <a:rPr lang="en-ID" sz="2000" b="1" i="0" dirty="0" err="1">
                <a:effectLst/>
                <a:latin typeface="Times New Roman" panose="02020603050405020304" pitchFamily="18" charset="0"/>
                <a:cs typeface="Times New Roman" panose="02020603050405020304" pitchFamily="18" charset="0"/>
              </a:rPr>
              <a:t>muhallil</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pernikahan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rangkah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guna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menjadikan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perempuan</a:t>
            </a:r>
            <a:r>
              <a:rPr lang="en-ID" sz="2000" b="0" i="0" dirty="0">
                <a:effectLst/>
                <a:latin typeface="Times New Roman" panose="02020603050405020304" pitchFamily="18" charset="0"/>
                <a:cs typeface="Times New Roman" panose="02020603050405020304" pitchFamily="18" charset="0"/>
              </a:rPr>
              <a:t> halal </a:t>
            </a:r>
            <a:r>
              <a:rPr lang="en-ID" sz="2000" b="0" i="0" dirty="0" err="1">
                <a:effectLst/>
                <a:latin typeface="Times New Roman" panose="02020603050405020304" pitchFamily="18" charset="0"/>
                <a:cs typeface="Times New Roman" panose="02020603050405020304" pitchFamily="18" charset="0"/>
              </a:rPr>
              <a:t>dinikahi</a:t>
            </a:r>
            <a:r>
              <a:rPr lang="en-ID" sz="2000" b="0" i="0" dirty="0">
                <a:effectLst/>
                <a:latin typeface="Times New Roman" panose="02020603050405020304" pitchFamily="18" charset="0"/>
                <a:cs typeface="Times New Roman" panose="02020603050405020304" pitchFamily="18" charset="0"/>
              </a:rPr>
              <a:t> oleh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telah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melakuakan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telak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bain</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Nikah mut'ah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pernikah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batas</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waktu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tertentu</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Nikah </a:t>
            </a:r>
            <a:r>
              <a:rPr lang="en-ID" sz="2000" b="1" i="0" dirty="0" err="1">
                <a:effectLst/>
                <a:latin typeface="Times New Roman" panose="02020603050405020304" pitchFamily="18" charset="0"/>
                <a:cs typeface="Times New Roman" panose="02020603050405020304" pitchFamily="18" charset="0"/>
              </a:rPr>
              <a:t>syigar</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pernikahan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menukar</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anak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perwalian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tanpa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mahar</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Nusyuz</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Keengganan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menunaikan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kewajibannya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kepada</a:t>
            </a:r>
            <a:r>
              <a:rPr lang="en-ID" sz="2000" b="0" i="0" dirty="0">
                <a:effectLst/>
                <a:latin typeface="Times New Roman" panose="02020603050405020304" pitchFamily="18" charset="0"/>
                <a:cs typeface="Times New Roman" panose="02020603050405020304" pitchFamily="18" charset="0"/>
              </a:rPr>
              <a:t> sang </a:t>
            </a:r>
            <a:r>
              <a:rPr lang="en-ID" sz="2000" b="0" i="0" dirty="0" err="1">
                <a:effectLst/>
                <a:latin typeface="Times New Roman" panose="02020603050405020304" pitchFamily="18" charset="0"/>
                <a:cs typeface="Times New Roman" panose="02020603050405020304" pitchFamily="18" charset="0"/>
              </a:rPr>
              <a:t>suami</a:t>
            </a:r>
            <a:endParaRPr lang="en-ID" sz="2000" b="0" i="0" dirty="0">
              <a:effectLst/>
              <a:latin typeface="Times New Roman" panose="02020603050405020304" pitchFamily="18" charset="0"/>
              <a:cs typeface="Times New Roman" panose="02020603050405020304" pitchFamily="18" charset="0"/>
            </a:endParaRP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Poligami</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menikah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lebih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dari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satu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Qadzaf</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menuduh</a:t>
            </a:r>
            <a:r>
              <a:rPr lang="en-ID" sz="2000" b="0" i="0" dirty="0">
                <a:effectLst/>
                <a:latin typeface="Times New Roman" panose="02020603050405020304" pitchFamily="18" charset="0"/>
                <a:cs typeface="Times New Roman" panose="02020603050405020304" pitchFamily="18" charset="0"/>
              </a:rPr>
              <a:t> orang lain </a:t>
            </a:r>
            <a:r>
              <a:rPr lang="en-ID" sz="2000" b="0" i="0" dirty="0" err="1">
                <a:effectLst/>
                <a:latin typeface="Times New Roman" panose="02020603050405020304" pitchFamily="18" charset="0"/>
                <a:cs typeface="Times New Roman" panose="02020603050405020304" pitchFamily="18" charset="0"/>
              </a:rPr>
              <a:t>berzina</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Qasm</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hak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gilir</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harus</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ditunaikan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atas</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Rada'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hubungan</a:t>
            </a:r>
            <a:r>
              <a:rPr lang="en-ID" sz="2000" b="0" i="0" dirty="0">
                <a:effectLst/>
                <a:latin typeface="Times New Roman" panose="02020603050405020304" pitchFamily="18" charset="0"/>
                <a:cs typeface="Times New Roman" panose="02020603050405020304" pitchFamily="18" charset="0"/>
              </a:rPr>
              <a:t> mahram </a:t>
            </a:r>
            <a:r>
              <a:rPr lang="en-ID" sz="2000" b="0" i="0" dirty="0" err="1">
                <a:effectLst/>
                <a:latin typeface="Times New Roman" panose="02020603050405020304" pitchFamily="18" charset="0"/>
                <a:cs typeface="Times New Roman" panose="02020603050405020304" pitchFamily="18" charset="0"/>
              </a:rPr>
              <a:t>melalui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persusuan</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dilakukan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kepada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bayi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usia</a:t>
            </a:r>
            <a:r>
              <a:rPr lang="en-ID" sz="2000" b="0" i="0" dirty="0">
                <a:effectLst/>
                <a:latin typeface="Times New Roman" panose="02020603050405020304" pitchFamily="18" charset="0"/>
                <a:cs typeface="Times New Roman" panose="02020603050405020304" pitchFamily="18" charset="0"/>
              </a:rPr>
              <a:t> 2 </a:t>
            </a:r>
            <a:r>
              <a:rPr lang="en-ID" sz="2000" b="0" i="0" dirty="0" err="1">
                <a:effectLst/>
                <a:latin typeface="Times New Roman" panose="02020603050405020304" pitchFamily="18" charset="0"/>
                <a:cs typeface="Times New Roman" panose="02020603050405020304" pitchFamily="18" charset="0"/>
              </a:rPr>
              <a:t>tahun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bawah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lima kali </a:t>
            </a:r>
            <a:r>
              <a:rPr lang="en-ID" sz="2000" b="0" i="0" dirty="0" err="1">
                <a:effectLst/>
                <a:latin typeface="Times New Roman" panose="02020603050405020304" pitchFamily="18" charset="0"/>
                <a:cs typeface="Times New Roman" panose="02020603050405020304" pitchFamily="18" charset="0"/>
              </a:rPr>
              <a:t>susunan</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Raj'i</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penceraian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dimana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bisa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merujuk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masa iddah.</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Rujuk</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mengembalikan</a:t>
            </a:r>
            <a:r>
              <a:rPr lang="en-ID" sz="2000" b="0" i="0" dirty="0">
                <a:effectLst/>
                <a:latin typeface="Times New Roman" panose="02020603050405020304" pitchFamily="18" charset="0"/>
                <a:cs typeface="Times New Roman" panose="02020603050405020304" pitchFamily="18" charset="0"/>
              </a:rPr>
              <a:t> status </a:t>
            </a:r>
            <a:r>
              <a:rPr lang="en-ID" sz="2000" b="0" i="0" dirty="0" err="1">
                <a:effectLst/>
                <a:latin typeface="Times New Roman" panose="02020603050405020304" pitchFamily="18" charset="0"/>
                <a:cs typeface="Times New Roman" panose="02020603050405020304" pitchFamily="18" charset="0"/>
              </a:rPr>
              <a:t>pernikahan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atas</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dicerai</a:t>
            </a:r>
            <a:r>
              <a:rPr lang="en-ID" sz="2000" b="0" i="0" dirty="0">
                <a:effectLst/>
                <a:latin typeface="Times New Roman" panose="02020603050405020304" pitchFamily="18" charset="0"/>
                <a:cs typeface="Times New Roman" panose="02020603050405020304" pitchFamily="18" charset="0"/>
              </a:rPr>
              <a:t> talak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masa iddah.</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Ta'liq</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ungkapan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bentuk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syarat</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penggatungan</a:t>
            </a:r>
            <a:r>
              <a:rPr lang="en-ID" sz="2000" b="0" i="0" dirty="0">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276304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6D6160D-CBEA-00DC-9F34-0BA6E202021A}"/>
              </a:ext>
            </a:extLst>
          </p:cNvPr>
          <p:cNvSpPr txBox="1"/>
          <p:nvPr/>
        </p:nvSpPr>
        <p:spPr>
          <a:xfrm>
            <a:off x="971600" y="404664"/>
            <a:ext cx="7632848" cy="5940088"/>
          </a:xfrm>
          <a:prstGeom prst="rect">
            <a:avLst/>
          </a:prstGeom>
          <a:noFill/>
        </p:spPr>
        <p:txBody>
          <a:bodyPr wrap="square">
            <a:spAutoFit/>
          </a:bodyPr>
          <a:lstStyle/>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Talaq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penceraian</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dilakukan</a:t>
            </a:r>
            <a:r>
              <a:rPr lang="en-ID" sz="2000" b="0" i="0" dirty="0">
                <a:effectLst/>
                <a:latin typeface="Times New Roman" panose="02020603050405020304" pitchFamily="18" charset="0"/>
                <a:cs typeface="Times New Roman" panose="02020603050405020304" pitchFamily="18" charset="0"/>
              </a:rPr>
              <a:t> oleh </a:t>
            </a:r>
            <a:r>
              <a:rPr lang="en-ID" sz="2000" b="0" i="0" dirty="0" err="1">
                <a:effectLst/>
                <a:latin typeface="Times New Roman" panose="02020603050405020304" pitchFamily="18" charset="0"/>
                <a:cs typeface="Times New Roman" panose="02020603050405020304" pitchFamily="18" charset="0"/>
              </a:rPr>
              <a:t>pihak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laki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laki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kepada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atas</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inisiatif</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pribadi</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Talaq </a:t>
            </a:r>
            <a:r>
              <a:rPr lang="en-ID" sz="2000" b="1" i="0" dirty="0" err="1">
                <a:effectLst/>
                <a:latin typeface="Times New Roman" panose="02020603050405020304" pitchFamily="18" charset="0"/>
                <a:cs typeface="Times New Roman" panose="02020603050405020304" pitchFamily="18" charset="0"/>
              </a:rPr>
              <a:t>bid'i</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talak yang </a:t>
            </a:r>
            <a:r>
              <a:rPr lang="en-ID" sz="2000" b="0" i="0" dirty="0" err="1">
                <a:effectLst/>
                <a:latin typeface="Times New Roman" panose="02020603050405020304" pitchFamily="18" charset="0"/>
                <a:cs typeface="Times New Roman" panose="02020603050405020304" pitchFamily="18" charset="0"/>
              </a:rPr>
              <a:t>dijatuhkan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kondisi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haid</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suci</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suaminya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menjimak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kondisi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tersebut</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a:effectLst/>
                <a:latin typeface="Times New Roman" panose="02020603050405020304" pitchFamily="18" charset="0"/>
                <a:cs typeface="Times New Roman" panose="02020603050405020304" pitchFamily="18" charset="0"/>
              </a:rPr>
              <a:t>Talaq </a:t>
            </a:r>
            <a:r>
              <a:rPr lang="en-ID" sz="2000" b="1" i="0" dirty="0" err="1">
                <a:effectLst/>
                <a:latin typeface="Times New Roman" panose="02020603050405020304" pitchFamily="18" charset="0"/>
                <a:cs typeface="Times New Roman" panose="02020603050405020304" pitchFamily="18" charset="0"/>
              </a:rPr>
              <a:t>sunni</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talaq yang </a:t>
            </a:r>
            <a:r>
              <a:rPr lang="en-ID" sz="2000" b="0" i="0" dirty="0" err="1">
                <a:effectLst/>
                <a:latin typeface="Times New Roman" panose="02020603050405020304" pitchFamily="18" charset="0"/>
                <a:cs typeface="Times New Roman" panose="02020603050405020304" pitchFamily="18" charset="0"/>
              </a:rPr>
              <a:t>dijatuhkan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kondisi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sedang</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suci</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tidak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menjimaknya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dalam</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kondisi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suci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tersebut</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Tanjiz</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ungkapan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tanpa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imbuha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syarat</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penggantungan</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Tsayyib</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perempuan</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pernah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melakukan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hubungan</a:t>
            </a:r>
            <a:r>
              <a:rPr lang="en-ID" sz="2000" b="0" i="0" dirty="0">
                <a:effectLst/>
                <a:latin typeface="Times New Roman" panose="02020603050405020304" pitchFamily="18" charset="0"/>
                <a:cs typeface="Times New Roman" panose="02020603050405020304" pitchFamily="18" charset="0"/>
              </a:rPr>
              <a:t> badan </a:t>
            </a:r>
            <a:r>
              <a:rPr lang="en-ID" sz="2000" b="0" i="0" dirty="0" err="1">
                <a:effectLst/>
                <a:latin typeface="Times New Roman" panose="02020603050405020304" pitchFamily="18" charset="0"/>
                <a:cs typeface="Times New Roman" panose="02020603050405020304" pitchFamily="18" charset="0"/>
              </a:rPr>
              <a:t>baik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jalur</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pernikahan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perzinahan</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Wali</a:t>
            </a:r>
            <a:r>
              <a:rPr lang="en-ID" sz="2000" b="1" i="0" dirty="0">
                <a:effectLst/>
                <a:latin typeface="Times New Roman" panose="02020603050405020304" pitchFamily="18" charset="0"/>
                <a:cs typeface="Times New Roman" panose="02020603050405020304" pitchFamily="18" charset="0"/>
              </a:rPr>
              <a:t> </a:t>
            </a:r>
            <a:r>
              <a:rPr lang="en-ID" sz="2000" b="1" i="0" dirty="0" err="1">
                <a:effectLst/>
                <a:latin typeface="Times New Roman" panose="02020603050405020304" pitchFamily="18" charset="0"/>
                <a:cs typeface="Times New Roman" panose="02020603050405020304" pitchFamily="18" charset="0"/>
              </a:rPr>
              <a:t>adlal</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ayah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kakek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jika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tidak</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a:t>
            </a:r>
            <a:r>
              <a:rPr lang="en-ID" sz="2000" b="0" i="0" dirty="0">
                <a:effectLst/>
                <a:latin typeface="Times New Roman" panose="02020603050405020304" pitchFamily="18" charset="0"/>
                <a:cs typeface="Times New Roman" panose="02020603050405020304" pitchFamily="18" charset="0"/>
              </a:rPr>
              <a:t> ayah) yang </a:t>
            </a:r>
            <a:r>
              <a:rPr lang="en-ID" sz="2000" b="0" i="0" dirty="0" err="1">
                <a:effectLst/>
                <a:latin typeface="Times New Roman" panose="02020603050405020304" pitchFamily="18" charset="0"/>
                <a:cs typeface="Times New Roman" panose="02020603050405020304" pitchFamily="18" charset="0"/>
              </a:rPr>
              <a:t>enggan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menikahkan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putrinya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laki-laki</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diinginkan</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Wali</a:t>
            </a:r>
            <a:r>
              <a:rPr lang="en-ID" sz="2000" b="1" i="0" dirty="0">
                <a:effectLst/>
                <a:latin typeface="Times New Roman" panose="02020603050405020304" pitchFamily="18" charset="0"/>
                <a:cs typeface="Times New Roman" panose="02020603050405020304" pitchFamily="18" charset="0"/>
              </a:rPr>
              <a:t> </a:t>
            </a:r>
            <a:r>
              <a:rPr lang="en-ID" sz="2000" b="1" i="0" dirty="0" err="1">
                <a:effectLst/>
                <a:latin typeface="Times New Roman" panose="02020603050405020304" pitchFamily="18" charset="0"/>
                <a:cs typeface="Times New Roman" panose="02020603050405020304" pitchFamily="18" charset="0"/>
              </a:rPr>
              <a:t>muhakkam</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seseorang</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dengan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kareterian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khusus</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ditunjuk</a:t>
            </a:r>
            <a:r>
              <a:rPr lang="en-ID" sz="2000" b="0" i="0" dirty="0">
                <a:effectLst/>
                <a:latin typeface="Times New Roman" panose="02020603050405020304" pitchFamily="18" charset="0"/>
                <a:cs typeface="Times New Roman" panose="02020603050405020304" pitchFamily="18" charset="0"/>
              </a:rPr>
              <a:t> oleh </a:t>
            </a:r>
            <a:r>
              <a:rPr lang="en-ID" sz="2000" b="0" i="0" dirty="0" err="1">
                <a:effectLst/>
                <a:latin typeface="Times New Roman" panose="02020603050405020304" pitchFamily="18" charset="0"/>
                <a:cs typeface="Times New Roman" panose="02020603050405020304" pitchFamily="18" charset="0"/>
              </a:rPr>
              <a:t>laki-laki</a:t>
            </a:r>
            <a:r>
              <a:rPr lang="en-ID" sz="2000" b="0" i="0" dirty="0">
                <a:effectLst/>
                <a:latin typeface="Times New Roman" panose="02020603050405020304" pitchFamily="18" charset="0"/>
                <a:cs typeface="Times New Roman" panose="02020603050405020304" pitchFamily="18" charset="0"/>
              </a:rPr>
              <a:t> dan </a:t>
            </a:r>
            <a:r>
              <a:rPr lang="en-ID" sz="2000" b="0" i="0" dirty="0" err="1">
                <a:effectLst/>
                <a:latin typeface="Times New Roman" panose="02020603050405020304" pitchFamily="18" charset="0"/>
                <a:cs typeface="Times New Roman" panose="02020603050405020304" pitchFamily="18" charset="0"/>
              </a:rPr>
              <a:t>perempuan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guna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menjadi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walinya</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Wali</a:t>
            </a:r>
            <a:r>
              <a:rPr lang="en-ID" sz="2000" b="1" i="0" dirty="0">
                <a:effectLst/>
                <a:latin typeface="Times New Roman" panose="02020603050405020304" pitchFamily="18" charset="0"/>
                <a:cs typeface="Times New Roman" panose="02020603050405020304" pitchFamily="18" charset="0"/>
              </a:rPr>
              <a:t> </a:t>
            </a:r>
            <a:r>
              <a:rPr lang="en-ID" sz="2000" b="1" i="0" dirty="0" err="1">
                <a:effectLst/>
                <a:latin typeface="Times New Roman" panose="02020603050405020304" pitchFamily="18" charset="0"/>
                <a:cs typeface="Times New Roman" panose="02020603050405020304" pitchFamily="18" charset="0"/>
              </a:rPr>
              <a:t>mijbir</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ayah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kakeh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jika</a:t>
            </a:r>
            <a:r>
              <a:rPr lang="en-ID" sz="2000" b="0" i="0" dirty="0">
                <a:effectLst/>
                <a:latin typeface="Times New Roman" panose="02020603050405020304" pitchFamily="18" charset="0"/>
                <a:cs typeface="Times New Roman" panose="02020603050405020304" pitchFamily="18" charset="0"/>
              </a:rPr>
              <a:t> ayah </a:t>
            </a:r>
            <a:r>
              <a:rPr lang="en-ID" sz="2000" b="0" i="0" dirty="0" err="1">
                <a:effectLst/>
                <a:latin typeface="Times New Roman" panose="02020603050405020304" pitchFamily="18" charset="0"/>
                <a:cs typeface="Times New Roman" panose="02020603050405020304" pitchFamily="18" charset="0"/>
              </a:rPr>
              <a:t>sudah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meninggal</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Wati</a:t>
            </a:r>
            <a:r>
              <a:rPr lang="en-ID" sz="2000" b="1" i="0" dirty="0">
                <a:effectLst/>
                <a:latin typeface="Times New Roman" panose="02020603050405020304" pitchFamily="18" charset="0"/>
                <a:cs typeface="Times New Roman" panose="02020603050405020304" pitchFamily="18" charset="0"/>
              </a:rPr>
              <a:t> </a:t>
            </a:r>
            <a:r>
              <a:rPr lang="en-ID" sz="2000" b="1" i="0" dirty="0" err="1">
                <a:effectLst/>
                <a:latin typeface="Times New Roman" panose="02020603050405020304" pitchFamily="18" charset="0"/>
                <a:cs typeface="Times New Roman" panose="02020603050405020304" pitchFamily="18" charset="0"/>
              </a:rPr>
              <a:t>syubhat</a:t>
            </a:r>
            <a:r>
              <a:rPr lang="en-ID" sz="2000" b="1"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persetubuhan</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dilakukan</a:t>
            </a:r>
            <a:r>
              <a:rPr lang="en-ID" sz="2000" b="0" i="0" dirty="0">
                <a:effectLst/>
                <a:latin typeface="Times New Roman" panose="02020603050405020304" pitchFamily="18" charset="0"/>
                <a:cs typeface="Times New Roman" panose="02020603050405020304" pitchFamily="18" charset="0"/>
              </a:rPr>
              <a:t> oleh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mengira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bahwa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pasangan</a:t>
            </a:r>
            <a:r>
              <a:rPr lang="en-ID" sz="2000" b="0" i="0" dirty="0">
                <a:effectLst/>
                <a:latin typeface="Times New Roman" panose="02020603050405020304" pitchFamily="18" charset="0"/>
                <a:cs typeface="Times New Roman" panose="02020603050405020304" pitchFamily="18" charset="0"/>
              </a:rPr>
              <a:t> yang </a:t>
            </a:r>
            <a:r>
              <a:rPr lang="en-ID" sz="2000" b="0" i="0" dirty="0" err="1">
                <a:effectLst/>
                <a:latin typeface="Times New Roman" panose="02020603050405020304" pitchFamily="18" charset="0"/>
                <a:cs typeface="Times New Roman" panose="02020603050405020304" pitchFamily="18" charset="0"/>
              </a:rPr>
              <a:t>disetubuhi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suami</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atau</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istrinya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udan</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ternyata</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bukan</a:t>
            </a:r>
            <a:r>
              <a:rPr lang="en-ID" sz="2000" b="0" i="0" dirty="0">
                <a:effectLst/>
                <a:latin typeface="Times New Roman" panose="02020603050405020304" pitchFamily="18" charset="0"/>
                <a:cs typeface="Times New Roman" panose="02020603050405020304" pitchFamily="18" charset="0"/>
              </a:rPr>
              <a:t>.</a:t>
            </a: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Zauj</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suami</a:t>
            </a:r>
            <a:endParaRPr lang="en-ID" sz="2000" b="0" i="0" dirty="0">
              <a:effectLst/>
              <a:latin typeface="Times New Roman" panose="02020603050405020304" pitchFamily="18" charset="0"/>
              <a:cs typeface="Times New Roman" panose="02020603050405020304" pitchFamily="18" charset="0"/>
            </a:endParaRPr>
          </a:p>
          <a:p>
            <a:pPr algn="just">
              <a:buFont typeface="+mj-lt"/>
              <a:buAutoNum type="arabicPeriod"/>
            </a:pPr>
            <a:r>
              <a:rPr lang="en-ID" sz="2000" b="1" i="0" dirty="0" err="1">
                <a:effectLst/>
                <a:latin typeface="Times New Roman" panose="02020603050405020304" pitchFamily="18" charset="0"/>
                <a:cs typeface="Times New Roman" panose="02020603050405020304" pitchFamily="18" charset="0"/>
              </a:rPr>
              <a:t>Zaujah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adalah</a:t>
            </a:r>
            <a:r>
              <a:rPr lang="en-ID" sz="2000" b="0" i="0" dirty="0">
                <a:effectLst/>
                <a:latin typeface="Times New Roman" panose="02020603050405020304" pitchFamily="18" charset="0"/>
                <a:cs typeface="Times New Roman" panose="02020603050405020304" pitchFamily="18" charset="0"/>
              </a:rPr>
              <a:t> </a:t>
            </a:r>
            <a:r>
              <a:rPr lang="en-ID" sz="2000" b="0" i="0" dirty="0" err="1">
                <a:effectLst/>
                <a:latin typeface="Times New Roman" panose="02020603050405020304" pitchFamily="18" charset="0"/>
                <a:cs typeface="Times New Roman" panose="02020603050405020304" pitchFamily="18" charset="0"/>
              </a:rPr>
              <a:t>istri</a:t>
            </a:r>
            <a:endParaRPr lang="en-ID" sz="2000" dirty="0"/>
          </a:p>
        </p:txBody>
      </p:sp>
    </p:spTree>
    <p:extLst>
      <p:ext uri="{BB962C8B-B14F-4D97-AF65-F5344CB8AC3E}">
        <p14:creationId xmlns:p14="http://schemas.microsoft.com/office/powerpoint/2010/main" val="34653993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Kumpulan Background Undangan Pernikahan PNG / JPG Kosong">
            <a:extLst>
              <a:ext uri="{FF2B5EF4-FFF2-40B4-BE49-F238E27FC236}">
                <a16:creationId xmlns:a16="http://schemas.microsoft.com/office/drawing/2014/main" id="{381BF882-8564-75D5-42FC-6BD0C0C57B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097" y="0"/>
            <a:ext cx="914725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85ADF91D-92C3-76BA-332A-3019C3B38F22}"/>
              </a:ext>
            </a:extLst>
          </p:cNvPr>
          <p:cNvSpPr txBox="1"/>
          <p:nvPr/>
        </p:nvSpPr>
        <p:spPr>
          <a:xfrm>
            <a:off x="467544" y="529152"/>
            <a:ext cx="8280920" cy="6001643"/>
          </a:xfrm>
          <a:prstGeom prst="rect">
            <a:avLst/>
          </a:prstGeom>
          <a:noFill/>
        </p:spPr>
        <p:txBody>
          <a:bodyPr wrap="square">
            <a:spAutoFit/>
          </a:bodyPr>
          <a:lstStyle/>
          <a:p>
            <a:pPr algn="just"/>
            <a:r>
              <a:rPr lang="id-ID" sz="2400" b="1" dirty="0">
                <a:solidFill>
                  <a:srgbClr val="0070C0"/>
                </a:solidFill>
                <a:latin typeface="Times New Roman" panose="02020603050405020304" pitchFamily="18" charset="0"/>
                <a:cs typeface="Times New Roman" panose="02020603050405020304" pitchFamily="18" charset="0"/>
              </a:rPr>
              <a:t>Pernikahan Menurut Para Ahli :</a:t>
            </a:r>
            <a:r>
              <a:rPr lang="id-ID" dirty="0">
                <a:solidFill>
                  <a:srgbClr val="0070C0"/>
                </a:solidFill>
                <a:latin typeface="Times New Roman" panose="02020603050405020304" pitchFamily="18" charset="0"/>
                <a:cs typeface="Times New Roman" panose="02020603050405020304" pitchFamily="18" charset="0"/>
              </a:rPr>
              <a:t> </a:t>
            </a: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en-ID" dirty="0" err="1">
                <a:solidFill>
                  <a:srgbClr val="0070C0"/>
                </a:solidFill>
                <a:latin typeface="Times New Roman" panose="02020603050405020304" pitchFamily="18" charset="0"/>
                <a:cs typeface="Times New Roman" panose="02020603050405020304" pitchFamily="18" charset="0"/>
              </a:rPr>
              <a:t>Menurut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pengertian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sebagian</a:t>
            </a:r>
            <a:r>
              <a:rPr lang="en-ID" dirty="0">
                <a:solidFill>
                  <a:srgbClr val="0070C0"/>
                </a:solidFill>
                <a:latin typeface="Times New Roman" panose="02020603050405020304" pitchFamily="18" charset="0"/>
                <a:cs typeface="Times New Roman" panose="02020603050405020304" pitchFamily="18" charset="0"/>
              </a:rPr>
              <a:t> fuqaha, </a:t>
            </a:r>
            <a:r>
              <a:rPr lang="en-ID" dirty="0" err="1">
                <a:solidFill>
                  <a:srgbClr val="0070C0"/>
                </a:solidFill>
                <a:latin typeface="Times New Roman" panose="02020603050405020304" pitchFamily="18" charset="0"/>
                <a:cs typeface="Times New Roman" panose="02020603050405020304" pitchFamily="18" charset="0"/>
              </a:rPr>
              <a:t>perkawinan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ialah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aqad</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mengandung</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ketentuan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hukum</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kebolehan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hubungan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kelamin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dengan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lafadz</a:t>
            </a:r>
            <a:r>
              <a:rPr lang="en-ID" dirty="0">
                <a:solidFill>
                  <a:srgbClr val="0070C0"/>
                </a:solidFill>
                <a:latin typeface="Times New Roman" panose="02020603050405020304" pitchFamily="18" charset="0"/>
                <a:cs typeface="Times New Roman" panose="02020603050405020304" pitchFamily="18" charset="0"/>
              </a:rPr>
              <a:t> nikah </a:t>
            </a:r>
            <a:r>
              <a:rPr lang="en-ID" dirty="0" err="1">
                <a:solidFill>
                  <a:srgbClr val="0070C0"/>
                </a:solidFill>
                <a:latin typeface="Times New Roman" panose="02020603050405020304" pitchFamily="18" charset="0"/>
                <a:cs typeface="Times New Roman" panose="02020603050405020304" pitchFamily="18" charset="0"/>
              </a:rPr>
              <a:t>atau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ziwaj</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atau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semakna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keduanya</a:t>
            </a:r>
            <a:r>
              <a:rPr lang="en-ID" dirty="0">
                <a:solidFill>
                  <a:srgbClr val="0070C0"/>
                </a:solidFill>
                <a:latin typeface="Times New Roman" panose="02020603050405020304" pitchFamily="18" charset="0"/>
                <a:cs typeface="Times New Roman" panose="02020603050405020304" pitchFamily="18" charset="0"/>
              </a:rPr>
              <a:t>.</a:t>
            </a: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en-ID" dirty="0" err="1">
                <a:solidFill>
                  <a:srgbClr val="0070C0"/>
                </a:solidFill>
                <a:latin typeface="Times New Roman" panose="02020603050405020304" pitchFamily="18" charset="0"/>
                <a:cs typeface="Times New Roman" panose="02020603050405020304" pitchFamily="18" charset="0"/>
              </a:rPr>
              <a:t>Sedangkan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menurut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istilah</a:t>
            </a:r>
            <a:r>
              <a:rPr lang="en-ID" dirty="0">
                <a:solidFill>
                  <a:srgbClr val="0070C0"/>
                </a:solidFill>
                <a:latin typeface="Times New Roman" panose="02020603050405020304" pitchFamily="18" charset="0"/>
                <a:cs typeface="Times New Roman" panose="02020603050405020304" pitchFamily="18" charset="0"/>
              </a:rPr>
              <a:t> para ulama </a:t>
            </a:r>
            <a:r>
              <a:rPr lang="en-ID" dirty="0" err="1">
                <a:solidFill>
                  <a:srgbClr val="0070C0"/>
                </a:solidFill>
                <a:latin typeface="Times New Roman" panose="02020603050405020304" pitchFamily="18" charset="0"/>
                <a:cs typeface="Times New Roman" panose="02020603050405020304" pitchFamily="18" charset="0"/>
              </a:rPr>
              <a:t>berbeda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pendapat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dalam</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memberikan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pengertian</a:t>
            </a:r>
            <a:r>
              <a:rPr lang="en-ID" dirty="0">
                <a:solidFill>
                  <a:srgbClr val="0070C0"/>
                </a:solidFill>
                <a:latin typeface="Times New Roman" panose="02020603050405020304" pitchFamily="18" charset="0"/>
                <a:cs typeface="Times New Roman" panose="02020603050405020304" pitchFamily="18" charset="0"/>
              </a:rPr>
              <a:t> nikah </a:t>
            </a:r>
            <a:r>
              <a:rPr lang="en-ID" dirty="0" err="1">
                <a:solidFill>
                  <a:srgbClr val="0070C0"/>
                </a:solidFill>
                <a:latin typeface="Times New Roman" panose="02020603050405020304" pitchFamily="18" charset="0"/>
                <a:cs typeface="Times New Roman" panose="02020603050405020304" pitchFamily="18" charset="0"/>
              </a:rPr>
              <a:t>sebagai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berikut</a:t>
            </a:r>
            <a:r>
              <a:rPr lang="en-ID" dirty="0">
                <a:solidFill>
                  <a:srgbClr val="0070C0"/>
                </a:solidFill>
                <a:latin typeface="Times New Roman" panose="02020603050405020304" pitchFamily="18" charset="0"/>
                <a:cs typeface="Times New Roman" panose="02020603050405020304" pitchFamily="18" charset="0"/>
              </a:rPr>
              <a:t> : </a:t>
            </a:r>
            <a:endParaRPr lang="id-ID" dirty="0">
              <a:solidFill>
                <a:srgbClr val="0070C0"/>
              </a:solidFill>
              <a:latin typeface="Times New Roman" panose="02020603050405020304" pitchFamily="18" charset="0"/>
              <a:cs typeface="Times New Roman" panose="02020603050405020304" pitchFamily="18" charset="0"/>
            </a:endParaRPr>
          </a:p>
          <a:p>
            <a:pPr algn="just"/>
            <a:r>
              <a:rPr lang="en-ID" dirty="0">
                <a:solidFill>
                  <a:srgbClr val="0070C0"/>
                </a:solidFill>
                <a:latin typeface="Times New Roman" panose="02020603050405020304" pitchFamily="18" charset="0"/>
                <a:cs typeface="Times New Roman" panose="02020603050405020304" pitchFamily="18" charset="0"/>
              </a:rPr>
              <a:t>1. Abu Zahra </a:t>
            </a:r>
            <a:r>
              <a:rPr lang="en-ID" dirty="0" err="1">
                <a:solidFill>
                  <a:srgbClr val="0070C0"/>
                </a:solidFill>
                <a:latin typeface="Times New Roman" panose="02020603050405020304" pitchFamily="18" charset="0"/>
                <a:cs typeface="Times New Roman" panose="02020603050405020304" pitchFamily="18" charset="0"/>
              </a:rPr>
              <a:t>dalam</a:t>
            </a:r>
            <a:r>
              <a:rPr lang="en-ID" dirty="0">
                <a:solidFill>
                  <a:srgbClr val="0070C0"/>
                </a:solidFill>
                <a:latin typeface="Times New Roman" panose="02020603050405020304" pitchFamily="18" charset="0"/>
                <a:cs typeface="Times New Roman" panose="02020603050405020304" pitchFamily="18" charset="0"/>
              </a:rPr>
              <a:t> kitab al-</a:t>
            </a:r>
            <a:r>
              <a:rPr lang="en-ID" dirty="0" err="1">
                <a:solidFill>
                  <a:srgbClr val="0070C0"/>
                </a:solidFill>
                <a:latin typeface="Times New Roman" panose="02020603050405020304" pitchFamily="18" charset="0"/>
                <a:cs typeface="Times New Roman" panose="02020603050405020304" pitchFamily="18" charset="0"/>
              </a:rPr>
              <a:t>Ahwal</a:t>
            </a:r>
            <a:r>
              <a:rPr lang="en-ID" dirty="0">
                <a:solidFill>
                  <a:srgbClr val="0070C0"/>
                </a:solidFill>
                <a:latin typeface="Times New Roman" panose="02020603050405020304" pitchFamily="18" charset="0"/>
                <a:cs typeface="Times New Roman" panose="02020603050405020304" pitchFamily="18" charset="0"/>
              </a:rPr>
              <a:t> al-</a:t>
            </a:r>
            <a:r>
              <a:rPr lang="en-ID" dirty="0" err="1">
                <a:solidFill>
                  <a:srgbClr val="0070C0"/>
                </a:solidFill>
                <a:latin typeface="Times New Roman" panose="02020603050405020304" pitchFamily="18" charset="0"/>
                <a:cs typeface="Times New Roman" panose="02020603050405020304" pitchFamily="18" charset="0"/>
              </a:rPr>
              <a:t>Syakhsiyah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mendefenisikan</a:t>
            </a:r>
            <a:r>
              <a:rPr lang="en-ID" dirty="0">
                <a:solidFill>
                  <a:srgbClr val="0070C0"/>
                </a:solidFill>
                <a:latin typeface="Times New Roman" panose="02020603050405020304" pitchFamily="18" charset="0"/>
                <a:cs typeface="Times New Roman" panose="02020603050405020304" pitchFamily="18" charset="0"/>
              </a:rPr>
              <a:t> nikah </a:t>
            </a:r>
            <a:r>
              <a:rPr lang="en-ID" dirty="0" err="1">
                <a:solidFill>
                  <a:srgbClr val="0070C0"/>
                </a:solidFill>
                <a:latin typeface="Times New Roman" panose="02020603050405020304" pitchFamily="18" charset="0"/>
                <a:cs typeface="Times New Roman" panose="02020603050405020304" pitchFamily="18" charset="0"/>
              </a:rPr>
              <a:t>adalah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suatu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akad</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menghalalkan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hubungan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kelamin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antara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pria</a:t>
            </a:r>
            <a:r>
              <a:rPr lang="en-ID" dirty="0">
                <a:solidFill>
                  <a:srgbClr val="0070C0"/>
                </a:solidFill>
                <a:latin typeface="Times New Roman" panose="02020603050405020304" pitchFamily="18" charset="0"/>
                <a:cs typeface="Times New Roman" panose="02020603050405020304" pitchFamily="18" charset="0"/>
              </a:rPr>
              <a:t> dan </a:t>
            </a:r>
            <a:r>
              <a:rPr lang="en-ID" dirty="0" err="1">
                <a:solidFill>
                  <a:srgbClr val="0070C0"/>
                </a:solidFill>
                <a:latin typeface="Times New Roman" panose="02020603050405020304" pitchFamily="18" charset="0"/>
                <a:cs typeface="Times New Roman" panose="02020603050405020304" pitchFamily="18" charset="0"/>
              </a:rPr>
              <a:t>wanita</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saling</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mencintai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saling</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membantu</a:t>
            </a:r>
            <a:r>
              <a:rPr lang="en-ID" dirty="0">
                <a:solidFill>
                  <a:srgbClr val="0070C0"/>
                </a:solidFill>
                <a:latin typeface="Times New Roman" panose="02020603050405020304" pitchFamily="18" charset="0"/>
                <a:cs typeface="Times New Roman" panose="02020603050405020304" pitchFamily="18" charset="0"/>
              </a:rPr>
              <a:t>, yang masing-masing </a:t>
            </a:r>
            <a:r>
              <a:rPr lang="en-ID" dirty="0" err="1">
                <a:solidFill>
                  <a:srgbClr val="0070C0"/>
                </a:solidFill>
                <a:latin typeface="Times New Roman" panose="02020603050405020304" pitchFamily="18" charset="0"/>
                <a:cs typeface="Times New Roman" panose="02020603050405020304" pitchFamily="18" charset="0"/>
              </a:rPr>
              <a:t>mempunyai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hak</a:t>
            </a:r>
            <a:r>
              <a:rPr lang="en-ID" dirty="0">
                <a:solidFill>
                  <a:srgbClr val="0070C0"/>
                </a:solidFill>
                <a:latin typeface="Times New Roman" panose="02020603050405020304" pitchFamily="18" charset="0"/>
                <a:cs typeface="Times New Roman" panose="02020603050405020304" pitchFamily="18" charset="0"/>
              </a:rPr>
              <a:t> dan </a:t>
            </a:r>
            <a:r>
              <a:rPr lang="en-ID" dirty="0" err="1">
                <a:solidFill>
                  <a:srgbClr val="0070C0"/>
                </a:solidFill>
                <a:latin typeface="Times New Roman" panose="02020603050405020304" pitchFamily="18" charset="0"/>
                <a:cs typeface="Times New Roman" panose="02020603050405020304" pitchFamily="18" charset="0"/>
              </a:rPr>
              <a:t>kewajiban</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harus</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dipenuhi</a:t>
            </a:r>
            <a:r>
              <a:rPr lang="en-ID" dirty="0">
                <a:solidFill>
                  <a:srgbClr val="0070C0"/>
                </a:solidFill>
                <a:latin typeface="Times New Roman" panose="02020603050405020304" pitchFamily="18" charset="0"/>
                <a:cs typeface="Times New Roman" panose="02020603050405020304" pitchFamily="18" charset="0"/>
              </a:rPr>
              <a:t>.</a:t>
            </a: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en-ID" dirty="0">
                <a:solidFill>
                  <a:srgbClr val="0070C0"/>
                </a:solidFill>
                <a:latin typeface="Times New Roman" panose="02020603050405020304" pitchFamily="18" charset="0"/>
                <a:cs typeface="Times New Roman" panose="02020603050405020304" pitchFamily="18" charset="0"/>
              </a:rPr>
              <a:t>2. Prof. </a:t>
            </a:r>
            <a:r>
              <a:rPr lang="en-ID" dirty="0" err="1">
                <a:solidFill>
                  <a:srgbClr val="0070C0"/>
                </a:solidFill>
                <a:latin typeface="Times New Roman" panose="02020603050405020304" pitchFamily="18" charset="0"/>
                <a:cs typeface="Times New Roman" panose="02020603050405020304" pitchFamily="18" charset="0"/>
              </a:rPr>
              <a:t>Dr.</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Hazairin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mendefenisikan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bahwa</a:t>
            </a:r>
            <a:r>
              <a:rPr lang="en-ID" dirty="0">
                <a:solidFill>
                  <a:srgbClr val="0070C0"/>
                </a:solidFill>
                <a:latin typeface="Times New Roman" panose="02020603050405020304" pitchFamily="18" charset="0"/>
                <a:cs typeface="Times New Roman" panose="02020603050405020304" pitchFamily="18" charset="0"/>
              </a:rPr>
              <a:t> inti </a:t>
            </a:r>
            <a:r>
              <a:rPr lang="en-ID" dirty="0" err="1">
                <a:solidFill>
                  <a:srgbClr val="0070C0"/>
                </a:solidFill>
                <a:latin typeface="Times New Roman" panose="02020603050405020304" pitchFamily="18" charset="0"/>
                <a:cs typeface="Times New Roman" panose="02020603050405020304" pitchFamily="18" charset="0"/>
              </a:rPr>
              <a:t>dari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perkawinan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itu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adalah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hubungan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seksual</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menurut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beliau</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tidak</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ada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kecuali</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akad</a:t>
            </a:r>
            <a:r>
              <a:rPr lang="en-ID" dirty="0">
                <a:solidFill>
                  <a:srgbClr val="0070C0"/>
                </a:solidFill>
                <a:latin typeface="Times New Roman" panose="02020603050405020304" pitchFamily="18" charset="0"/>
                <a:cs typeface="Times New Roman" panose="02020603050405020304" pitchFamily="18" charset="0"/>
              </a:rPr>
              <a:t> nikah (</a:t>
            </a:r>
            <a:r>
              <a:rPr lang="en-ID" dirty="0" err="1">
                <a:solidFill>
                  <a:srgbClr val="0070C0"/>
                </a:solidFill>
                <a:latin typeface="Times New Roman" panose="02020603050405020304" pitchFamily="18" charset="0"/>
                <a:cs typeface="Times New Roman" panose="02020603050405020304" pitchFamily="18" charset="0"/>
              </a:rPr>
              <a:t>perkawinan</a:t>
            </a:r>
            <a:r>
              <a:rPr lang="en-ID" dirty="0">
                <a:solidFill>
                  <a:srgbClr val="0070C0"/>
                </a:solidFill>
                <a:latin typeface="Times New Roman" panose="02020603050405020304" pitchFamily="18" charset="0"/>
                <a:cs typeface="Times New Roman" panose="02020603050405020304" pitchFamily="18" charset="0"/>
              </a:rPr>
              <a:t>). </a:t>
            </a:r>
            <a:endParaRPr lang="id-ID" dirty="0">
              <a:solidFill>
                <a:srgbClr val="0070C0"/>
              </a:solidFill>
              <a:latin typeface="Times New Roman" panose="02020603050405020304" pitchFamily="18" charset="0"/>
              <a:cs typeface="Times New Roman" panose="02020603050405020304" pitchFamily="18" charset="0"/>
            </a:endParaRPr>
          </a:p>
          <a:p>
            <a:pPr algn="just"/>
            <a:endParaRPr lang="id-ID" dirty="0">
              <a:solidFill>
                <a:srgbClr val="0070C0"/>
              </a:solidFill>
              <a:latin typeface="Times New Roman" panose="02020603050405020304" pitchFamily="18" charset="0"/>
              <a:cs typeface="Times New Roman" panose="02020603050405020304" pitchFamily="18" charset="0"/>
            </a:endParaRPr>
          </a:p>
          <a:p>
            <a:pPr algn="just"/>
            <a:r>
              <a:rPr lang="en-ID" dirty="0">
                <a:solidFill>
                  <a:srgbClr val="0070C0"/>
                </a:solidFill>
                <a:latin typeface="Times New Roman" panose="02020603050405020304" pitchFamily="18" charset="0"/>
                <a:cs typeface="Times New Roman" panose="02020603050405020304" pitchFamily="18" charset="0"/>
              </a:rPr>
              <a:t>3. T.M. </a:t>
            </a:r>
            <a:r>
              <a:rPr lang="en-ID" dirty="0" err="1">
                <a:solidFill>
                  <a:srgbClr val="0070C0"/>
                </a:solidFill>
                <a:latin typeface="Times New Roman" panose="02020603050405020304" pitchFamily="18" charset="0"/>
                <a:cs typeface="Times New Roman" panose="02020603050405020304" pitchFamily="18" charset="0"/>
              </a:rPr>
              <a:t>Hasbi</a:t>
            </a:r>
            <a:r>
              <a:rPr lang="en-ID" dirty="0">
                <a:solidFill>
                  <a:srgbClr val="0070C0"/>
                </a:solidFill>
                <a:latin typeface="Times New Roman" panose="02020603050405020304" pitchFamily="18" charset="0"/>
                <a:cs typeface="Times New Roman" panose="02020603050405020304" pitchFamily="18" charset="0"/>
              </a:rPr>
              <a:t> Ash </a:t>
            </a:r>
            <a:r>
              <a:rPr lang="en-ID" dirty="0" err="1">
                <a:solidFill>
                  <a:srgbClr val="0070C0"/>
                </a:solidFill>
                <a:latin typeface="Times New Roman" panose="02020603050405020304" pitchFamily="18" charset="0"/>
                <a:cs typeface="Times New Roman" panose="02020603050405020304" pitchFamily="18" charset="0"/>
              </a:rPr>
              <a:t>Shiddiqy</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berpendapat</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bahwa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pernikahan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adalah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melaksanakan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akad</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dijalin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dengan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pengakuan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kedua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pihak</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antara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laki-laki</a:t>
            </a:r>
            <a:r>
              <a:rPr lang="en-ID" dirty="0">
                <a:solidFill>
                  <a:srgbClr val="0070C0"/>
                </a:solidFill>
                <a:latin typeface="Times New Roman" panose="02020603050405020304" pitchFamily="18" charset="0"/>
                <a:cs typeface="Times New Roman" panose="02020603050405020304" pitchFamily="18" charset="0"/>
              </a:rPr>
              <a:t> dan </a:t>
            </a:r>
            <a:r>
              <a:rPr lang="en-ID" dirty="0" err="1">
                <a:solidFill>
                  <a:srgbClr val="0070C0"/>
                </a:solidFill>
                <a:latin typeface="Times New Roman" panose="02020603050405020304" pitchFamily="18" charset="0"/>
                <a:cs typeface="Times New Roman" panose="02020603050405020304" pitchFamily="18" charset="0"/>
              </a:rPr>
              <a:t>perempuan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atas</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kerelaan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kedua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belah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pihak</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berdasarkan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sifat</a:t>
            </a:r>
            <a:r>
              <a:rPr lang="en-ID" dirty="0">
                <a:solidFill>
                  <a:srgbClr val="0070C0"/>
                </a:solidFill>
                <a:latin typeface="Times New Roman" panose="02020603050405020304" pitchFamily="18" charset="0"/>
                <a:cs typeface="Times New Roman" panose="02020603050405020304" pitchFamily="18" charset="0"/>
              </a:rPr>
              <a:t> yang </a:t>
            </a:r>
            <a:r>
              <a:rPr lang="en-ID" dirty="0" err="1">
                <a:solidFill>
                  <a:srgbClr val="0070C0"/>
                </a:solidFill>
                <a:latin typeface="Times New Roman" panose="02020603050405020304" pitchFamily="18" charset="0"/>
                <a:cs typeface="Times New Roman" panose="02020603050405020304" pitchFamily="18" charset="0"/>
              </a:rPr>
              <a:t>ditentukan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syara</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untuk</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menghalalkan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hidup</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berumah</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tangga</a:t>
            </a:r>
            <a:r>
              <a:rPr lang="en-ID" dirty="0">
                <a:solidFill>
                  <a:srgbClr val="0070C0"/>
                </a:solidFill>
                <a:latin typeface="Times New Roman" panose="02020603050405020304" pitchFamily="18" charset="0"/>
                <a:cs typeface="Times New Roman" panose="02020603050405020304" pitchFamily="18" charset="0"/>
              </a:rPr>
              <a:t> dan </a:t>
            </a:r>
            <a:r>
              <a:rPr lang="en-ID" dirty="0" err="1">
                <a:solidFill>
                  <a:srgbClr val="0070C0"/>
                </a:solidFill>
                <a:latin typeface="Times New Roman" panose="02020603050405020304" pitchFamily="18" charset="0"/>
                <a:cs typeface="Times New Roman" panose="02020603050405020304" pitchFamily="18" charset="0"/>
              </a:rPr>
              <a:t>menjadikan</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seseorang</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cenderung</a:t>
            </a:r>
            <a:r>
              <a:rPr lang="en-ID" dirty="0">
                <a:solidFill>
                  <a:srgbClr val="0070C0"/>
                </a:solidFill>
                <a:latin typeface="Times New Roman" panose="02020603050405020304" pitchFamily="18" charset="0"/>
                <a:cs typeface="Times New Roman" panose="02020603050405020304" pitchFamily="18" charset="0"/>
              </a:rPr>
              <a:t> </a:t>
            </a:r>
            <a:r>
              <a:rPr lang="en-ID" dirty="0" err="1">
                <a:solidFill>
                  <a:srgbClr val="0070C0"/>
                </a:solidFill>
                <a:latin typeface="Times New Roman" panose="02020603050405020304" pitchFamily="18" charset="0"/>
                <a:cs typeface="Times New Roman" panose="02020603050405020304" pitchFamily="18" charset="0"/>
              </a:rPr>
              <a:t>kepada</a:t>
            </a:r>
            <a:r>
              <a:rPr lang="en-ID" dirty="0">
                <a:solidFill>
                  <a:srgbClr val="0070C0"/>
                </a:solidFill>
                <a:latin typeface="Times New Roman" panose="02020603050405020304" pitchFamily="18" charset="0"/>
                <a:cs typeface="Times New Roman" panose="02020603050405020304" pitchFamily="18" charset="0"/>
              </a:rPr>
              <a:t> yang lain. </a:t>
            </a:r>
            <a:endParaRPr lang="id-ID"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9496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Undangan kosong Vector Images | Depositphotos">
            <a:extLst>
              <a:ext uri="{FF2B5EF4-FFF2-40B4-BE49-F238E27FC236}">
                <a16:creationId xmlns:a16="http://schemas.microsoft.com/office/drawing/2014/main" id="{11BAA0D3-47D7-9A0E-14F2-DA63D3DF9F5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20" y="-99392"/>
            <a:ext cx="9332179" cy="6957392"/>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21A8DEE-0CC4-8C2E-8698-B8B8BD257A5C}"/>
              </a:ext>
            </a:extLst>
          </p:cNvPr>
          <p:cNvSpPr txBox="1"/>
          <p:nvPr/>
        </p:nvSpPr>
        <p:spPr>
          <a:xfrm>
            <a:off x="899592" y="764704"/>
            <a:ext cx="7488832" cy="5324535"/>
          </a:xfrm>
          <a:prstGeom prst="rect">
            <a:avLst/>
          </a:prstGeom>
          <a:noFill/>
        </p:spPr>
        <p:txBody>
          <a:bodyPr wrap="square">
            <a:spAutoFit/>
          </a:bodyPr>
          <a:lstStyle/>
          <a:p>
            <a:pPr algn="just"/>
            <a:r>
              <a:rPr lang="en-ID" sz="2000" dirty="0">
                <a:solidFill>
                  <a:srgbClr val="00B0F0"/>
                </a:solidFill>
                <a:latin typeface="Times New Roman" panose="02020603050405020304" pitchFamily="18" charset="0"/>
                <a:cs typeface="Times New Roman" panose="02020603050405020304" pitchFamily="18" charset="0"/>
              </a:rPr>
              <a:t>4. </a:t>
            </a:r>
            <a:r>
              <a:rPr lang="en-ID" sz="2000" dirty="0" err="1">
                <a:solidFill>
                  <a:srgbClr val="00B0F0"/>
                </a:solidFill>
                <a:latin typeface="Times New Roman" panose="02020603050405020304" pitchFamily="18" charset="0"/>
                <a:cs typeface="Times New Roman" panose="02020603050405020304" pitchFamily="18" charset="0"/>
              </a:rPr>
              <a:t>Golongan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Hanafiyyah</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mengartikan</a:t>
            </a:r>
            <a:r>
              <a:rPr lang="en-ID" sz="2000" dirty="0">
                <a:solidFill>
                  <a:srgbClr val="00B0F0"/>
                </a:solidFill>
                <a:latin typeface="Times New Roman" panose="02020603050405020304" pitchFamily="18" charset="0"/>
                <a:cs typeface="Times New Roman" panose="02020603050405020304" pitchFamily="18" charset="0"/>
              </a:rPr>
              <a:t> nikah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akad</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untuk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memiliki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kemanfaatan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atas</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sesuatu</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menyenangkan</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dilakukan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sengaja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berarti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seseorang</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dapat</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menguasai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perempuan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seluruh</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anggota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badanya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untuk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mendapatkan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kepuasan</a:t>
            </a:r>
            <a:r>
              <a:rPr lang="en-ID" sz="2000" dirty="0">
                <a:solidFill>
                  <a:srgbClr val="00B0F0"/>
                </a:solidFill>
                <a:latin typeface="Times New Roman" panose="02020603050405020304" pitchFamily="18" charset="0"/>
                <a:cs typeface="Times New Roman" panose="02020603050405020304" pitchFamily="18" charset="0"/>
              </a:rPr>
              <a:t> dan </a:t>
            </a:r>
            <a:r>
              <a:rPr lang="en-ID" sz="2000" dirty="0" err="1">
                <a:solidFill>
                  <a:srgbClr val="00B0F0"/>
                </a:solidFill>
                <a:latin typeface="Times New Roman" panose="02020603050405020304" pitchFamily="18" charset="0"/>
                <a:cs typeface="Times New Roman" panose="02020603050405020304" pitchFamily="18" charset="0"/>
              </a:rPr>
              <a:t>kesenangan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sesuatu</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berarti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mut‟ah</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atau</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untuk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mencapai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kepuasan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tidak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diwajibkan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adanya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harga</a:t>
            </a:r>
            <a:r>
              <a:rPr lang="en-ID" sz="2000" dirty="0">
                <a:solidFill>
                  <a:srgbClr val="00B0F0"/>
                </a:solidFill>
                <a:latin typeface="Times New Roman" panose="02020603050405020304" pitchFamily="18" charset="0"/>
                <a:cs typeface="Times New Roman" panose="02020603050405020304" pitchFamily="18" charset="0"/>
              </a:rPr>
              <a:t> </a:t>
            </a:r>
            <a:endParaRPr lang="id-ID" sz="2000" dirty="0">
              <a:solidFill>
                <a:srgbClr val="00B0F0"/>
              </a:solidFill>
              <a:latin typeface="Times New Roman" panose="02020603050405020304" pitchFamily="18" charset="0"/>
              <a:cs typeface="Times New Roman" panose="02020603050405020304" pitchFamily="18" charset="0"/>
            </a:endParaRPr>
          </a:p>
          <a:p>
            <a:pPr algn="just"/>
            <a:endParaRPr lang="id-ID" sz="2000" dirty="0">
              <a:solidFill>
                <a:srgbClr val="00B0F0"/>
              </a:solidFill>
              <a:latin typeface="Times New Roman" panose="02020603050405020304" pitchFamily="18" charset="0"/>
              <a:cs typeface="Times New Roman" panose="02020603050405020304" pitchFamily="18" charset="0"/>
            </a:endParaRPr>
          </a:p>
          <a:p>
            <a:pPr algn="just"/>
            <a:r>
              <a:rPr lang="id-ID" sz="2000" dirty="0">
                <a:solidFill>
                  <a:srgbClr val="00B0F0"/>
                </a:solidFill>
                <a:latin typeface="Times New Roman" panose="02020603050405020304" pitchFamily="18" charset="0"/>
                <a:cs typeface="Times New Roman" panose="02020603050405020304" pitchFamily="18" charset="0"/>
              </a:rPr>
              <a:t>5</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Golongan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Syafi‟yyah</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mengartikan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akad</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mengandung</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pemilikan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untuk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melakukan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persetubuhan</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diungkapkan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katakata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ankaha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atau</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tazwij</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atau</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kata-kata lain yang </a:t>
            </a:r>
            <a:r>
              <a:rPr lang="en-ID" sz="2000" dirty="0" err="1">
                <a:solidFill>
                  <a:srgbClr val="00B0F0"/>
                </a:solidFill>
                <a:latin typeface="Times New Roman" panose="02020603050405020304" pitchFamily="18" charset="0"/>
                <a:cs typeface="Times New Roman" panose="02020603050405020304" pitchFamily="18" charset="0"/>
              </a:rPr>
              <a:t>disamakan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keduanya</a:t>
            </a:r>
            <a:r>
              <a:rPr lang="en-ID" sz="2000" dirty="0">
                <a:solidFill>
                  <a:srgbClr val="00B0F0"/>
                </a:solidFill>
                <a:latin typeface="Times New Roman" panose="02020603050405020304" pitchFamily="18" charset="0"/>
                <a:cs typeface="Times New Roman" panose="02020603050405020304" pitchFamily="18" charset="0"/>
              </a:rPr>
              <a:t>. Imam </a:t>
            </a:r>
            <a:r>
              <a:rPr lang="en-ID" sz="2000" dirty="0" err="1">
                <a:solidFill>
                  <a:srgbClr val="00B0F0"/>
                </a:solidFill>
                <a:latin typeface="Times New Roman" panose="02020603050405020304" pitchFamily="18" charset="0"/>
                <a:cs typeface="Times New Roman" panose="02020603050405020304" pitchFamily="18" charset="0"/>
              </a:rPr>
              <a:t>syafi‟i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mengartikan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akad</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diucapkan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antara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wali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pihak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perempuan</a:t>
            </a:r>
            <a:r>
              <a:rPr lang="en-ID" sz="2000" dirty="0">
                <a:solidFill>
                  <a:srgbClr val="00B0F0"/>
                </a:solidFill>
                <a:latin typeface="Times New Roman" panose="02020603050405020304" pitchFamily="18" charset="0"/>
                <a:cs typeface="Times New Roman" panose="02020603050405020304" pitchFamily="18" charset="0"/>
              </a:rPr>
              <a:t> dan </a:t>
            </a:r>
            <a:r>
              <a:rPr lang="en-ID" sz="2000" dirty="0" err="1">
                <a:solidFill>
                  <a:srgbClr val="00B0F0"/>
                </a:solidFill>
                <a:latin typeface="Times New Roman" panose="02020603050405020304" pitchFamily="18" charset="0"/>
                <a:cs typeface="Times New Roman" panose="02020603050405020304" pitchFamily="18" charset="0"/>
              </a:rPr>
              <a:t>kabul</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dari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pihak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laki-laki</a:t>
            </a:r>
            <a:r>
              <a:rPr lang="en-ID" sz="2000" dirty="0">
                <a:solidFill>
                  <a:srgbClr val="00B0F0"/>
                </a:solidFill>
                <a:latin typeface="Times New Roman" panose="02020603050405020304" pitchFamily="18" charset="0"/>
                <a:cs typeface="Times New Roman" panose="02020603050405020304" pitchFamily="18" charset="0"/>
              </a:rPr>
              <a:t>. </a:t>
            </a:r>
            <a:endParaRPr lang="id-ID" sz="2000" dirty="0">
              <a:solidFill>
                <a:srgbClr val="00B0F0"/>
              </a:solidFill>
              <a:latin typeface="Times New Roman" panose="02020603050405020304" pitchFamily="18" charset="0"/>
              <a:cs typeface="Times New Roman" panose="02020603050405020304" pitchFamily="18" charset="0"/>
            </a:endParaRPr>
          </a:p>
          <a:p>
            <a:pPr algn="just"/>
            <a:endParaRPr lang="id-ID" sz="2000" dirty="0">
              <a:solidFill>
                <a:srgbClr val="00B0F0"/>
              </a:solidFill>
              <a:latin typeface="Times New Roman" panose="02020603050405020304" pitchFamily="18" charset="0"/>
              <a:cs typeface="Times New Roman" panose="02020603050405020304" pitchFamily="18" charset="0"/>
            </a:endParaRPr>
          </a:p>
          <a:p>
            <a:pPr algn="just"/>
            <a:r>
              <a:rPr lang="id-ID" sz="2000" dirty="0">
                <a:solidFill>
                  <a:srgbClr val="00B0F0"/>
                </a:solidFill>
                <a:latin typeface="Times New Roman" panose="02020603050405020304" pitchFamily="18" charset="0"/>
                <a:cs typeface="Times New Roman" panose="02020603050405020304" pitchFamily="18" charset="0"/>
              </a:rPr>
              <a:t>6</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Menurut</a:t>
            </a:r>
            <a:r>
              <a:rPr lang="en-ID" sz="2000" dirty="0">
                <a:solidFill>
                  <a:srgbClr val="00B0F0"/>
                </a:solidFill>
                <a:latin typeface="Times New Roman" panose="02020603050405020304" pitchFamily="18" charset="0"/>
                <a:cs typeface="Times New Roman" panose="02020603050405020304" pitchFamily="18" charset="0"/>
              </a:rPr>
              <a:t> UU. No. 1 1974 (</a:t>
            </a:r>
            <a:r>
              <a:rPr lang="en-ID" sz="2000" dirty="0" err="1">
                <a:solidFill>
                  <a:srgbClr val="00B0F0"/>
                </a:solidFill>
                <a:latin typeface="Times New Roman" panose="02020603050405020304" pitchFamily="18" charset="0"/>
                <a:cs typeface="Times New Roman" panose="02020603050405020304" pitchFamily="18" charset="0"/>
              </a:rPr>
              <a:t>pasal</a:t>
            </a:r>
            <a:r>
              <a:rPr lang="en-ID" sz="2000" dirty="0">
                <a:solidFill>
                  <a:srgbClr val="00B0F0"/>
                </a:solidFill>
                <a:latin typeface="Times New Roman" panose="02020603050405020304" pitchFamily="18" charset="0"/>
                <a:cs typeface="Times New Roman" panose="02020603050405020304" pitchFamily="18" charset="0"/>
              </a:rPr>
              <a:t> 1) </a:t>
            </a:r>
            <a:r>
              <a:rPr lang="en-ID" sz="2000" dirty="0" err="1">
                <a:solidFill>
                  <a:srgbClr val="00B0F0"/>
                </a:solidFill>
                <a:latin typeface="Times New Roman" panose="02020603050405020304" pitchFamily="18" charset="0"/>
                <a:cs typeface="Times New Roman" panose="02020603050405020304" pitchFamily="18" charset="0"/>
              </a:rPr>
              <a:t>perkawinan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adalah</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ikatan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lahir</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batin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antara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seorang</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laki-laki</a:t>
            </a:r>
            <a:r>
              <a:rPr lang="en-ID" sz="2000" dirty="0">
                <a:solidFill>
                  <a:srgbClr val="00B0F0"/>
                </a:solidFill>
                <a:latin typeface="Times New Roman" panose="02020603050405020304" pitchFamily="18" charset="0"/>
                <a:cs typeface="Times New Roman" panose="02020603050405020304" pitchFamily="18" charset="0"/>
              </a:rPr>
              <a:t> dan </a:t>
            </a:r>
            <a:r>
              <a:rPr lang="en-ID" sz="2000" dirty="0" err="1">
                <a:solidFill>
                  <a:srgbClr val="00B0F0"/>
                </a:solidFill>
                <a:latin typeface="Times New Roman" panose="02020603050405020304" pitchFamily="18" charset="0"/>
                <a:cs typeface="Times New Roman" panose="02020603050405020304" pitchFamily="18" charset="0"/>
              </a:rPr>
              <a:t>seorang</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perempuan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sebagai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suami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istri</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dengan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tujuan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membentuk</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keluarga</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rumah</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tangga</a:t>
            </a:r>
            <a:r>
              <a:rPr lang="en-ID" sz="2000" dirty="0">
                <a:solidFill>
                  <a:srgbClr val="00B0F0"/>
                </a:solidFill>
                <a:latin typeface="Times New Roman" panose="02020603050405020304" pitchFamily="18" charset="0"/>
                <a:cs typeface="Times New Roman" panose="02020603050405020304" pitchFamily="18" charset="0"/>
              </a:rPr>
              <a:t> yang </a:t>
            </a:r>
            <a:r>
              <a:rPr lang="en-ID" sz="2000" dirty="0" err="1">
                <a:solidFill>
                  <a:srgbClr val="00B0F0"/>
                </a:solidFill>
                <a:latin typeface="Times New Roman" panose="02020603050405020304" pitchFamily="18" charset="0"/>
                <a:cs typeface="Times New Roman" panose="02020603050405020304" pitchFamily="18" charset="0"/>
              </a:rPr>
              <a:t>bahagia</a:t>
            </a:r>
            <a:r>
              <a:rPr lang="en-ID" sz="2000" dirty="0">
                <a:solidFill>
                  <a:srgbClr val="00B0F0"/>
                </a:solidFill>
                <a:latin typeface="Times New Roman" panose="02020603050405020304" pitchFamily="18" charset="0"/>
                <a:cs typeface="Times New Roman" panose="02020603050405020304" pitchFamily="18" charset="0"/>
              </a:rPr>
              <a:t> dan </a:t>
            </a:r>
            <a:r>
              <a:rPr lang="en-ID" sz="2000" dirty="0" err="1">
                <a:solidFill>
                  <a:srgbClr val="00B0F0"/>
                </a:solidFill>
                <a:latin typeface="Times New Roman" panose="02020603050405020304" pitchFamily="18" charset="0"/>
                <a:cs typeface="Times New Roman" panose="02020603050405020304" pitchFamily="18" charset="0"/>
              </a:rPr>
              <a:t>kekal</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berdasarkan</a:t>
            </a:r>
            <a:r>
              <a:rPr lang="en-ID" sz="2000" dirty="0">
                <a:solidFill>
                  <a:srgbClr val="00B0F0"/>
                </a:solidFill>
                <a:latin typeface="Times New Roman" panose="02020603050405020304" pitchFamily="18" charset="0"/>
                <a:cs typeface="Times New Roman" panose="02020603050405020304" pitchFamily="18" charset="0"/>
              </a:rPr>
              <a:t> </a:t>
            </a:r>
            <a:r>
              <a:rPr lang="en-ID" sz="2000" dirty="0" err="1">
                <a:solidFill>
                  <a:srgbClr val="00B0F0"/>
                </a:solidFill>
                <a:latin typeface="Times New Roman" panose="02020603050405020304" pitchFamily="18" charset="0"/>
                <a:cs typeface="Times New Roman" panose="02020603050405020304" pitchFamily="18" charset="0"/>
              </a:rPr>
              <a:t>Ketuhanan</a:t>
            </a:r>
            <a:r>
              <a:rPr lang="en-ID" sz="2000" dirty="0">
                <a:solidFill>
                  <a:srgbClr val="00B0F0"/>
                </a:solidFill>
                <a:latin typeface="Times New Roman" panose="02020603050405020304" pitchFamily="18" charset="0"/>
                <a:cs typeface="Times New Roman" panose="02020603050405020304" pitchFamily="18" charset="0"/>
              </a:rPr>
              <a:t> Yang Maha Esa.) </a:t>
            </a:r>
            <a:endParaRPr lang="id-ID" sz="2000" dirty="0">
              <a:solidFill>
                <a:srgbClr val="00B0F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0688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Undangan kosong Vector Images | Depositphotos">
            <a:extLst>
              <a:ext uri="{FF2B5EF4-FFF2-40B4-BE49-F238E27FC236}">
                <a16:creationId xmlns:a16="http://schemas.microsoft.com/office/drawing/2014/main" id="{DECE0B06-BAE0-2032-B3E4-A51518D706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 y="11931"/>
            <a:ext cx="9139464" cy="6845776"/>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9C5848D3-2DB2-7735-AE5A-E2B21ACB91FD}"/>
              </a:ext>
            </a:extLst>
          </p:cNvPr>
          <p:cNvSpPr txBox="1"/>
          <p:nvPr/>
        </p:nvSpPr>
        <p:spPr>
          <a:xfrm>
            <a:off x="755576" y="1868246"/>
            <a:ext cx="7704856" cy="3416320"/>
          </a:xfrm>
          <a:prstGeom prst="rect">
            <a:avLst/>
          </a:prstGeom>
          <a:noFill/>
        </p:spPr>
        <p:txBody>
          <a:bodyPr wrap="square">
            <a:spAutoFit/>
          </a:bodyPr>
          <a:lstStyle/>
          <a:p>
            <a:pPr algn="just"/>
            <a:r>
              <a:rPr lang="id-ID" sz="2400" b="1" dirty="0">
                <a:solidFill>
                  <a:srgbClr val="0070C0"/>
                </a:solidFill>
                <a:latin typeface="Times New Roman" panose="02020603050405020304" pitchFamily="18" charset="0"/>
                <a:cs typeface="Times New Roman" panose="02020603050405020304" pitchFamily="18" charset="0"/>
              </a:rPr>
              <a:t>Kesimpulan :</a:t>
            </a:r>
          </a:p>
          <a:p>
            <a:pPr algn="just"/>
            <a:r>
              <a:rPr lang="en-ID" sz="2400" dirty="0">
                <a:solidFill>
                  <a:srgbClr val="0070C0"/>
                </a:solidFill>
                <a:latin typeface="Times New Roman" panose="02020603050405020304" pitchFamily="18" charset="0"/>
                <a:cs typeface="Times New Roman" panose="02020603050405020304" pitchFamily="18" charset="0"/>
              </a:rPr>
              <a:t>Dari </a:t>
            </a:r>
            <a:r>
              <a:rPr lang="en-ID" sz="2400" dirty="0" err="1">
                <a:solidFill>
                  <a:srgbClr val="0070C0"/>
                </a:solidFill>
                <a:latin typeface="Times New Roman" panose="02020603050405020304" pitchFamily="18" charset="0"/>
                <a:cs typeface="Times New Roman" panose="02020603050405020304" pitchFamily="18" charset="0"/>
              </a:rPr>
              <a:t>beberapa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pengertian</a:t>
            </a:r>
            <a:r>
              <a:rPr lang="en-ID" sz="2400" dirty="0">
                <a:solidFill>
                  <a:srgbClr val="0070C0"/>
                </a:solidFill>
                <a:latin typeface="Times New Roman" panose="02020603050405020304" pitchFamily="18" charset="0"/>
                <a:cs typeface="Times New Roman" panose="02020603050405020304" pitchFamily="18" charset="0"/>
              </a:rPr>
              <a:t> nikah di </a:t>
            </a:r>
            <a:r>
              <a:rPr lang="en-ID" sz="2400" dirty="0" err="1">
                <a:solidFill>
                  <a:srgbClr val="0070C0"/>
                </a:solidFill>
                <a:latin typeface="Times New Roman" panose="02020603050405020304" pitchFamily="18" charset="0"/>
                <a:cs typeface="Times New Roman" panose="02020603050405020304" pitchFamily="18" charset="0"/>
              </a:rPr>
              <a:t>atas</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maka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dapat</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ditarik</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kesimpulan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bahwa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pernikahan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adalah</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suatu</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akad</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antara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laki-laki</a:t>
            </a:r>
            <a:r>
              <a:rPr lang="en-ID" sz="2400" dirty="0">
                <a:solidFill>
                  <a:srgbClr val="0070C0"/>
                </a:solidFill>
                <a:latin typeface="Times New Roman" panose="02020603050405020304" pitchFamily="18" charset="0"/>
                <a:cs typeface="Times New Roman" panose="02020603050405020304" pitchFamily="18" charset="0"/>
              </a:rPr>
              <a:t> dan </a:t>
            </a:r>
            <a:r>
              <a:rPr lang="en-ID" sz="2400" dirty="0" err="1">
                <a:solidFill>
                  <a:srgbClr val="0070C0"/>
                </a:solidFill>
                <a:latin typeface="Times New Roman" panose="02020603050405020304" pitchFamily="18" charset="0"/>
                <a:cs typeface="Times New Roman" panose="02020603050405020304" pitchFamily="18" charset="0"/>
              </a:rPr>
              <a:t>perempuan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atas</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dasar</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kerelaan</a:t>
            </a:r>
            <a:r>
              <a:rPr lang="en-ID" sz="2400" dirty="0">
                <a:solidFill>
                  <a:srgbClr val="0070C0"/>
                </a:solidFill>
                <a:latin typeface="Times New Roman" panose="02020603050405020304" pitchFamily="18" charset="0"/>
                <a:cs typeface="Times New Roman" panose="02020603050405020304" pitchFamily="18" charset="0"/>
              </a:rPr>
              <a:t> dan </a:t>
            </a:r>
            <a:r>
              <a:rPr lang="en-ID" sz="2400" dirty="0" err="1">
                <a:solidFill>
                  <a:srgbClr val="0070C0"/>
                </a:solidFill>
                <a:latin typeface="Times New Roman" panose="02020603050405020304" pitchFamily="18" charset="0"/>
                <a:cs typeface="Times New Roman" panose="02020603050405020304" pitchFamily="18" charset="0"/>
              </a:rPr>
              <a:t>kesukaan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kedua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belah</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pihak</a:t>
            </a:r>
            <a:r>
              <a:rPr lang="en-ID" sz="2400" dirty="0">
                <a:solidFill>
                  <a:srgbClr val="0070C0"/>
                </a:solidFill>
                <a:latin typeface="Times New Roman" panose="02020603050405020304" pitchFamily="18" charset="0"/>
                <a:cs typeface="Times New Roman" panose="02020603050405020304" pitchFamily="18" charset="0"/>
              </a:rPr>
              <a:t> yang </a:t>
            </a:r>
            <a:r>
              <a:rPr lang="en-ID" sz="2400" dirty="0" err="1">
                <a:solidFill>
                  <a:srgbClr val="0070C0"/>
                </a:solidFill>
                <a:latin typeface="Times New Roman" panose="02020603050405020304" pitchFamily="18" charset="0"/>
                <a:cs typeface="Times New Roman" panose="02020603050405020304" pitchFamily="18" charset="0"/>
              </a:rPr>
              <a:t>dilakukan</a:t>
            </a:r>
            <a:r>
              <a:rPr lang="en-ID" sz="2400" dirty="0">
                <a:solidFill>
                  <a:srgbClr val="0070C0"/>
                </a:solidFill>
                <a:latin typeface="Times New Roman" panose="02020603050405020304" pitchFamily="18" charset="0"/>
                <a:cs typeface="Times New Roman" panose="02020603050405020304" pitchFamily="18" charset="0"/>
              </a:rPr>
              <a:t> oleh </a:t>
            </a:r>
            <a:r>
              <a:rPr lang="en-ID" sz="2400" dirty="0" err="1">
                <a:solidFill>
                  <a:srgbClr val="0070C0"/>
                </a:solidFill>
                <a:latin typeface="Times New Roman" panose="02020603050405020304" pitchFamily="18" charset="0"/>
                <a:cs typeface="Times New Roman" panose="02020603050405020304" pitchFamily="18" charset="0"/>
              </a:rPr>
              <a:t>pihak</a:t>
            </a:r>
            <a:r>
              <a:rPr lang="en-ID" sz="2400" dirty="0">
                <a:solidFill>
                  <a:srgbClr val="0070C0"/>
                </a:solidFill>
                <a:latin typeface="Times New Roman" panose="02020603050405020304" pitchFamily="18" charset="0"/>
                <a:cs typeface="Times New Roman" panose="02020603050405020304" pitchFamily="18" charset="0"/>
              </a:rPr>
              <a:t> lain (</a:t>
            </a:r>
            <a:r>
              <a:rPr lang="en-ID" sz="2400" dirty="0" err="1">
                <a:solidFill>
                  <a:srgbClr val="0070C0"/>
                </a:solidFill>
                <a:latin typeface="Times New Roman" panose="02020603050405020304" pitchFamily="18" charset="0"/>
                <a:cs typeface="Times New Roman" panose="02020603050405020304" pitchFamily="18" charset="0"/>
              </a:rPr>
              <a:t>wali</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menurut</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sifat</a:t>
            </a:r>
            <a:r>
              <a:rPr lang="en-ID" sz="2400" dirty="0">
                <a:solidFill>
                  <a:srgbClr val="0070C0"/>
                </a:solidFill>
                <a:latin typeface="Times New Roman" panose="02020603050405020304" pitchFamily="18" charset="0"/>
                <a:cs typeface="Times New Roman" panose="02020603050405020304" pitchFamily="18" charset="0"/>
              </a:rPr>
              <a:t> dan </a:t>
            </a:r>
            <a:r>
              <a:rPr lang="en-ID" sz="2400" dirty="0" err="1">
                <a:solidFill>
                  <a:srgbClr val="0070C0"/>
                </a:solidFill>
                <a:latin typeface="Times New Roman" panose="02020603050405020304" pitchFamily="18" charset="0"/>
                <a:cs typeface="Times New Roman" panose="02020603050405020304" pitchFamily="18" charset="0"/>
              </a:rPr>
              <a:t>syarat</a:t>
            </a:r>
            <a:r>
              <a:rPr lang="en-ID" sz="2400" dirty="0">
                <a:solidFill>
                  <a:srgbClr val="0070C0"/>
                </a:solidFill>
                <a:latin typeface="Times New Roman" panose="02020603050405020304" pitchFamily="18" charset="0"/>
                <a:cs typeface="Times New Roman" panose="02020603050405020304" pitchFamily="18" charset="0"/>
              </a:rPr>
              <a:t> yang </a:t>
            </a:r>
            <a:r>
              <a:rPr lang="en-ID" sz="2400" dirty="0" err="1">
                <a:solidFill>
                  <a:srgbClr val="0070C0"/>
                </a:solidFill>
                <a:latin typeface="Times New Roman" panose="02020603050405020304" pitchFamily="18" charset="0"/>
                <a:cs typeface="Times New Roman" panose="02020603050405020304" pitchFamily="18" charset="0"/>
              </a:rPr>
              <a:t>telah</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ditentukan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syara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untuk</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menghalalkan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hubungan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kelamin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antara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keduanya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sehingga</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satu</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sama</a:t>
            </a:r>
            <a:r>
              <a:rPr lang="en-ID" sz="2400" dirty="0">
                <a:solidFill>
                  <a:srgbClr val="0070C0"/>
                </a:solidFill>
                <a:latin typeface="Times New Roman" panose="02020603050405020304" pitchFamily="18" charset="0"/>
                <a:cs typeface="Times New Roman" panose="02020603050405020304" pitchFamily="18" charset="0"/>
              </a:rPr>
              <a:t> lain </a:t>
            </a:r>
            <a:r>
              <a:rPr lang="en-ID" sz="2400" dirty="0" err="1">
                <a:solidFill>
                  <a:srgbClr val="0070C0"/>
                </a:solidFill>
                <a:latin typeface="Times New Roman" panose="02020603050405020304" pitchFamily="18" charset="0"/>
                <a:cs typeface="Times New Roman" panose="02020603050405020304" pitchFamily="18" charset="0"/>
              </a:rPr>
              <a:t>saling</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membutuhkan</a:t>
            </a:r>
            <a:r>
              <a:rPr lang="en-ID" sz="2400" dirty="0">
                <a:solidFill>
                  <a:srgbClr val="0070C0"/>
                </a:solidFill>
                <a:latin typeface="Times New Roman" panose="02020603050405020304" pitchFamily="18" charset="0"/>
                <a:cs typeface="Times New Roman" panose="02020603050405020304" pitchFamily="18" charset="0"/>
              </a:rPr>
              <a:t> dan </a:t>
            </a:r>
            <a:r>
              <a:rPr lang="en-ID" sz="2400" dirty="0" err="1">
                <a:solidFill>
                  <a:srgbClr val="0070C0"/>
                </a:solidFill>
                <a:latin typeface="Times New Roman" panose="02020603050405020304" pitchFamily="18" charset="0"/>
                <a:cs typeface="Times New Roman" panose="02020603050405020304" pitchFamily="18" charset="0"/>
              </a:rPr>
              <a:t>memenuhi</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dalam</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kehidupan</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rumah</a:t>
            </a:r>
            <a:r>
              <a:rPr lang="en-ID" sz="2400" dirty="0">
                <a:solidFill>
                  <a:srgbClr val="0070C0"/>
                </a:solidFill>
                <a:latin typeface="Times New Roman" panose="02020603050405020304" pitchFamily="18" charset="0"/>
                <a:cs typeface="Times New Roman" panose="02020603050405020304" pitchFamily="18" charset="0"/>
              </a:rPr>
              <a:t> </a:t>
            </a:r>
            <a:r>
              <a:rPr lang="en-ID" sz="2400" dirty="0" err="1">
                <a:solidFill>
                  <a:srgbClr val="0070C0"/>
                </a:solidFill>
                <a:latin typeface="Times New Roman" panose="02020603050405020304" pitchFamily="18" charset="0"/>
                <a:cs typeface="Times New Roman" panose="02020603050405020304" pitchFamily="18" charset="0"/>
              </a:rPr>
              <a:t>tangga</a:t>
            </a:r>
            <a:r>
              <a:rPr lang="en-ID" sz="2400" dirty="0">
                <a:solidFill>
                  <a:srgbClr val="0070C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951457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112280-7920-43DA-EB65-AEE973F2A1FE}"/>
            </a:ext>
          </a:extLst>
        </p:cNvPr>
        <p:cNvGrpSpPr/>
        <p:nvPr/>
      </p:nvGrpSpPr>
      <p:grpSpPr>
        <a:xfrm>
          <a:off x="0" y="0"/>
          <a:ext cx="0" cy="0"/>
          <a:chOff x="0" y="0"/>
          <a:chExt cx="0" cy="0"/>
        </a:xfrm>
      </p:grpSpPr>
      <p:pic>
        <p:nvPicPr>
          <p:cNvPr id="5122" name="Picture 2" descr="Undangan kosong Vector Images | Depositphotos">
            <a:extLst>
              <a:ext uri="{FF2B5EF4-FFF2-40B4-BE49-F238E27FC236}">
                <a16:creationId xmlns:a16="http://schemas.microsoft.com/office/drawing/2014/main" id="{2616832E-41D2-DC9B-E8A2-5EC1157B5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 y="11931"/>
            <a:ext cx="9139464" cy="6845776"/>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2D379E1E-A440-E14B-C65F-B4BADD44117C}"/>
              </a:ext>
            </a:extLst>
          </p:cNvPr>
          <p:cNvSpPr txBox="1"/>
          <p:nvPr/>
        </p:nvSpPr>
        <p:spPr>
          <a:xfrm>
            <a:off x="467544" y="1396754"/>
            <a:ext cx="8496944" cy="3908762"/>
          </a:xfrm>
          <a:prstGeom prst="rect">
            <a:avLst/>
          </a:prstGeom>
          <a:noFill/>
        </p:spPr>
        <p:txBody>
          <a:bodyPr wrap="square">
            <a:spAutoFit/>
          </a:bodyPr>
          <a:lstStyle/>
          <a:p>
            <a:r>
              <a:rPr lang="id-ID" sz="2800" b="1" dirty="0">
                <a:solidFill>
                  <a:schemeClr val="accent2">
                    <a:lumMod val="75000"/>
                  </a:schemeClr>
                </a:solidFill>
                <a:latin typeface="Times New Roman" panose="02020603050405020304" pitchFamily="18" charset="0"/>
                <a:cs typeface="Times New Roman" panose="02020603050405020304" pitchFamily="18" charset="0"/>
              </a:rPr>
              <a:t>2. Tujuan dan Hikmah Pernikahan</a:t>
            </a:r>
          </a:p>
          <a:p>
            <a:pPr algn="l"/>
            <a:endParaRPr lang="id-ID" sz="2000" b="1" dirty="0">
              <a:solidFill>
                <a:srgbClr val="1A1A1A"/>
              </a:solidFill>
              <a:latin typeface="Times New Roman" panose="02020603050405020304" pitchFamily="18" charset="0"/>
              <a:cs typeface="Times New Roman" panose="02020603050405020304" pitchFamily="18" charset="0"/>
            </a:endParaRPr>
          </a:p>
          <a:p>
            <a:pPr algn="l"/>
            <a:r>
              <a:rPr lang="id-ID" sz="2000" b="1" dirty="0">
                <a:solidFill>
                  <a:srgbClr val="1A1A1A"/>
                </a:solidFill>
                <a:latin typeface="Times New Roman" panose="02020603050405020304" pitchFamily="18" charset="0"/>
                <a:cs typeface="Times New Roman" panose="02020603050405020304" pitchFamily="18" charset="0"/>
              </a:rPr>
              <a:t>   a. </a:t>
            </a:r>
            <a:r>
              <a:rPr lang="en-ID" sz="2000" b="1" i="0" dirty="0" err="1">
                <a:solidFill>
                  <a:srgbClr val="1A1A1A"/>
                </a:solidFill>
                <a:effectLst/>
                <a:latin typeface="Times New Roman" panose="02020603050405020304" pitchFamily="18" charset="0"/>
                <a:cs typeface="Times New Roman" panose="02020603050405020304" pitchFamily="18" charset="0"/>
              </a:rPr>
              <a:t>Tujuan</a:t>
            </a:r>
            <a:r>
              <a:rPr lang="en-ID" sz="2000" b="1" i="0" dirty="0">
                <a:solidFill>
                  <a:srgbClr val="1A1A1A"/>
                </a:solidFill>
                <a:effectLst/>
                <a:latin typeface="Times New Roman" panose="02020603050405020304" pitchFamily="18" charset="0"/>
                <a:cs typeface="Times New Roman" panose="02020603050405020304" pitchFamily="18" charset="0"/>
              </a:rPr>
              <a:t> </a:t>
            </a:r>
            <a:r>
              <a:rPr lang="en-ID" sz="2000" b="1" i="0" dirty="0" err="1">
                <a:solidFill>
                  <a:srgbClr val="1A1A1A"/>
                </a:solidFill>
                <a:effectLst/>
                <a:latin typeface="Times New Roman" panose="02020603050405020304" pitchFamily="18" charset="0"/>
                <a:cs typeface="Times New Roman" panose="02020603050405020304" pitchFamily="18" charset="0"/>
              </a:rPr>
              <a:t>Pernikahan</a:t>
            </a:r>
            <a:br>
              <a:rPr lang="en-ID" sz="2000" b="0" i="0" dirty="0">
                <a:solidFill>
                  <a:srgbClr val="1A1A1A"/>
                </a:solidFill>
                <a:effectLst/>
                <a:latin typeface="Times New Roman" panose="02020603050405020304" pitchFamily="18" charset="0"/>
                <a:cs typeface="Times New Roman" panose="02020603050405020304" pitchFamily="18" charset="0"/>
              </a:rPr>
            </a:b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1. </a:t>
            </a:r>
            <a:r>
              <a:rPr lang="en-ID" sz="2000" b="0" i="0" dirty="0" err="1">
                <a:solidFill>
                  <a:srgbClr val="1A1A1A"/>
                </a:solidFill>
                <a:effectLst/>
                <a:latin typeface="Times New Roman" panose="02020603050405020304" pitchFamily="18" charset="0"/>
                <a:cs typeface="Times New Roman" panose="02020603050405020304" pitchFamily="18" charset="0"/>
              </a:rPr>
              <a:t>Menunjukkan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tanda-tanda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kebesaran</a:t>
            </a:r>
            <a:r>
              <a:rPr lang="en-ID" sz="2000" b="0" i="0" dirty="0">
                <a:solidFill>
                  <a:srgbClr val="1A1A1A"/>
                </a:solidFill>
                <a:effectLst/>
                <a:latin typeface="Times New Roman" panose="02020603050405020304" pitchFamily="18" charset="0"/>
                <a:cs typeface="Times New Roman" panose="02020603050405020304" pitchFamily="18" charset="0"/>
              </a:rPr>
              <a:t> Allah SWT.</a:t>
            </a:r>
            <a:br>
              <a:rPr lang="en-ID" sz="2000" b="0" i="0" dirty="0">
                <a:solidFill>
                  <a:srgbClr val="1A1A1A"/>
                </a:solidFill>
                <a:effectLst/>
                <a:latin typeface="Times New Roman" panose="02020603050405020304" pitchFamily="18" charset="0"/>
                <a:cs typeface="Times New Roman" panose="02020603050405020304" pitchFamily="18" charset="0"/>
              </a:rPr>
            </a:b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2. </a:t>
            </a:r>
            <a:r>
              <a:rPr lang="en-ID" sz="2000" b="0" i="0" dirty="0" err="1">
                <a:solidFill>
                  <a:srgbClr val="1A1A1A"/>
                </a:solidFill>
                <a:effectLst/>
                <a:latin typeface="Times New Roman" panose="02020603050405020304" pitchFamily="18" charset="0"/>
                <a:cs typeface="Times New Roman" panose="02020603050405020304" pitchFamily="18" charset="0"/>
              </a:rPr>
              <a:t>Menjaga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iffah</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kehormatan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diri</a:t>
            </a:r>
            <a:r>
              <a:rPr lang="en-ID" sz="2000" b="0" i="0" dirty="0">
                <a:solidFill>
                  <a:srgbClr val="1A1A1A"/>
                </a:solidFill>
                <a:effectLst/>
                <a:latin typeface="Times New Roman" panose="02020603050405020304" pitchFamily="18" charset="0"/>
                <a:cs typeface="Times New Roman" panose="02020603050405020304" pitchFamily="18" charset="0"/>
              </a:rPr>
              <a:t>).</a:t>
            </a:r>
            <a:br>
              <a:rPr lang="en-ID" sz="2000" b="0" i="0" dirty="0">
                <a:solidFill>
                  <a:srgbClr val="1A1A1A"/>
                </a:solidFill>
                <a:effectLst/>
                <a:latin typeface="Times New Roman" panose="02020603050405020304" pitchFamily="18" charset="0"/>
                <a:cs typeface="Times New Roman" panose="02020603050405020304" pitchFamily="18" charset="0"/>
              </a:rPr>
            </a:b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3. </a:t>
            </a:r>
            <a:r>
              <a:rPr lang="en-ID" sz="2000" b="0" i="0" dirty="0" err="1">
                <a:solidFill>
                  <a:srgbClr val="1A1A1A"/>
                </a:solidFill>
                <a:effectLst/>
                <a:latin typeface="Times New Roman" panose="02020603050405020304" pitchFamily="18" charset="0"/>
                <a:cs typeface="Times New Roman" panose="02020603050405020304" pitchFamily="18" charset="0"/>
              </a:rPr>
              <a:t>Memperoleh</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keturunan</a:t>
            </a:r>
            <a:r>
              <a:rPr lang="en-ID" sz="2000" b="0" i="0" dirty="0">
                <a:solidFill>
                  <a:srgbClr val="1A1A1A"/>
                </a:solidFill>
                <a:effectLst/>
                <a:latin typeface="Times New Roman" panose="02020603050405020304" pitchFamily="18" charset="0"/>
                <a:cs typeface="Times New Roman" panose="02020603050405020304" pitchFamily="18" charset="0"/>
              </a:rPr>
              <a:t> yang </a:t>
            </a:r>
            <a:r>
              <a:rPr lang="en-ID" sz="2000" b="0" i="0" dirty="0" err="1">
                <a:solidFill>
                  <a:srgbClr val="1A1A1A"/>
                </a:solidFill>
                <a:effectLst/>
                <a:latin typeface="Times New Roman" panose="02020603050405020304" pitchFamily="18" charset="0"/>
                <a:cs typeface="Times New Roman" panose="02020603050405020304" pitchFamily="18" charset="0"/>
              </a:rPr>
              <a:t>sah</a:t>
            </a:r>
            <a:r>
              <a:rPr lang="en-ID" sz="2000" b="0" i="0" dirty="0">
                <a:solidFill>
                  <a:srgbClr val="1A1A1A"/>
                </a:solidFill>
                <a:effectLst/>
                <a:latin typeface="Times New Roman" panose="02020603050405020304" pitchFamily="18" charset="0"/>
                <a:cs typeface="Times New Roman" panose="02020603050405020304" pitchFamily="18" charset="0"/>
              </a:rPr>
              <a:t> yang </a:t>
            </a:r>
            <a:r>
              <a:rPr lang="en-ID" sz="2000" b="0" i="0" dirty="0" err="1">
                <a:solidFill>
                  <a:srgbClr val="1A1A1A"/>
                </a:solidFill>
                <a:effectLst/>
                <a:latin typeface="Times New Roman" panose="02020603050405020304" pitchFamily="18" charset="0"/>
                <a:cs typeface="Times New Roman" panose="02020603050405020304" pitchFamily="18" charset="0"/>
              </a:rPr>
              <a:t>akan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melangsungkan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keturunan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serta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memperkembangkan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suku-suku</a:t>
            </a:r>
            <a:r>
              <a:rPr lang="en-ID" sz="2000" b="0" i="0" dirty="0">
                <a:solidFill>
                  <a:srgbClr val="1A1A1A"/>
                </a:solidFill>
                <a:effectLst/>
                <a:latin typeface="Times New Roman" panose="02020603050405020304" pitchFamily="18" charset="0"/>
                <a:cs typeface="Times New Roman" panose="02020603050405020304" pitchFamily="18" charset="0"/>
              </a:rPr>
              <a:t> bangs</a:t>
            </a:r>
            <a:r>
              <a:rPr lang="id-ID" sz="2000" b="0" i="0" dirty="0">
                <a:solidFill>
                  <a:srgbClr val="1A1A1A"/>
                </a:solidFill>
                <a:effectLst/>
                <a:latin typeface="Times New Roman" panose="02020603050405020304" pitchFamily="18" charset="0"/>
                <a:cs typeface="Times New Roman" panose="02020603050405020304" pitchFamily="18" charset="0"/>
              </a:rPr>
              <a:t>a.</a:t>
            </a:r>
            <a:br>
              <a:rPr lang="en-ID" sz="2000" b="0" i="0" dirty="0">
                <a:solidFill>
                  <a:srgbClr val="1A1A1A"/>
                </a:solidFill>
                <a:effectLst/>
                <a:latin typeface="Times New Roman" panose="02020603050405020304" pitchFamily="18" charset="0"/>
                <a:cs typeface="Times New Roman" panose="02020603050405020304" pitchFamily="18" charset="0"/>
              </a:rPr>
            </a:b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4. </a:t>
            </a:r>
            <a:r>
              <a:rPr lang="en-ID" sz="2000" b="0" i="0" dirty="0" err="1">
                <a:solidFill>
                  <a:srgbClr val="1A1A1A"/>
                </a:solidFill>
                <a:effectLst/>
                <a:latin typeface="Times New Roman" panose="02020603050405020304" pitchFamily="18" charset="0"/>
                <a:cs typeface="Times New Roman" panose="02020603050405020304" pitchFamily="18" charset="0"/>
              </a:rPr>
              <a:t>Memenuhi</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naluri</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tuntunan</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hidup</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manusia</a:t>
            </a:r>
            <a:r>
              <a:rPr lang="en-ID" sz="2000" b="0" i="0" dirty="0">
                <a:solidFill>
                  <a:srgbClr val="1A1A1A"/>
                </a:solidFill>
                <a:effectLst/>
                <a:latin typeface="Times New Roman" panose="02020603050405020304" pitchFamily="18" charset="0"/>
                <a:cs typeface="Times New Roman" panose="02020603050405020304" pitchFamily="18" charset="0"/>
              </a:rPr>
              <a:t>.</a:t>
            </a:r>
            <a:br>
              <a:rPr lang="en-ID" sz="2000" b="0" i="0" dirty="0">
                <a:solidFill>
                  <a:srgbClr val="1A1A1A"/>
                </a:solidFill>
                <a:effectLst/>
                <a:latin typeface="Times New Roman" panose="02020603050405020304" pitchFamily="18" charset="0"/>
                <a:cs typeface="Times New Roman" panose="02020603050405020304" pitchFamily="18" charset="0"/>
              </a:rPr>
            </a:b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5. </a:t>
            </a:r>
            <a:r>
              <a:rPr lang="en-ID" sz="2000" b="0" i="0" dirty="0" err="1">
                <a:solidFill>
                  <a:srgbClr val="1A1A1A"/>
                </a:solidFill>
                <a:effectLst/>
                <a:latin typeface="Times New Roman" panose="02020603050405020304" pitchFamily="18" charset="0"/>
                <a:cs typeface="Times New Roman" panose="02020603050405020304" pitchFamily="18" charset="0"/>
              </a:rPr>
              <a:t>Memelihara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manusia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dari</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kejahatan</a:t>
            </a:r>
            <a:r>
              <a:rPr lang="en-ID" sz="2000" b="0" i="0" dirty="0">
                <a:solidFill>
                  <a:srgbClr val="1A1A1A"/>
                </a:solidFill>
                <a:effectLst/>
                <a:latin typeface="Times New Roman" panose="02020603050405020304" pitchFamily="18" charset="0"/>
                <a:cs typeface="Times New Roman" panose="02020603050405020304" pitchFamily="18" charset="0"/>
              </a:rPr>
              <a:t> dan </a:t>
            </a:r>
            <a:r>
              <a:rPr lang="en-ID" sz="2000" b="0" i="0" dirty="0" err="1">
                <a:solidFill>
                  <a:srgbClr val="1A1A1A"/>
                </a:solidFill>
                <a:effectLst/>
                <a:latin typeface="Times New Roman" panose="02020603050405020304" pitchFamily="18" charset="0"/>
                <a:cs typeface="Times New Roman" panose="02020603050405020304" pitchFamily="18" charset="0"/>
              </a:rPr>
              <a:t>kerusakan</a:t>
            </a:r>
            <a:r>
              <a:rPr lang="en-ID" sz="2000" b="0" i="0" dirty="0">
                <a:solidFill>
                  <a:srgbClr val="1A1A1A"/>
                </a:solidFill>
                <a:effectLst/>
                <a:latin typeface="Times New Roman" panose="02020603050405020304" pitchFamily="18" charset="0"/>
                <a:cs typeface="Times New Roman" panose="02020603050405020304" pitchFamily="18" charset="0"/>
              </a:rPr>
              <a:t>.</a:t>
            </a:r>
            <a:br>
              <a:rPr lang="en-ID" sz="2000" b="0" i="0" dirty="0">
                <a:solidFill>
                  <a:srgbClr val="1A1A1A"/>
                </a:solidFill>
                <a:effectLst/>
                <a:latin typeface="Times New Roman" panose="02020603050405020304" pitchFamily="18" charset="0"/>
                <a:cs typeface="Times New Roman" panose="02020603050405020304" pitchFamily="18" charset="0"/>
              </a:rPr>
            </a:b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6. </a:t>
            </a:r>
            <a:r>
              <a:rPr lang="en-ID" sz="2000" b="0" i="0" dirty="0" err="1">
                <a:solidFill>
                  <a:srgbClr val="1A1A1A"/>
                </a:solidFill>
                <a:effectLst/>
                <a:latin typeface="Times New Roman" panose="02020603050405020304" pitchFamily="18" charset="0"/>
                <a:cs typeface="Times New Roman" panose="02020603050405020304" pitchFamily="18" charset="0"/>
              </a:rPr>
              <a:t>Membentuk</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id-ID" sz="2000" b="0" i="0" dirty="0">
                <a:solidFill>
                  <a:srgbClr val="1A1A1A"/>
                </a:solidFill>
                <a:effectLst/>
                <a:latin typeface="Times New Roman" panose="02020603050405020304" pitchFamily="18" charset="0"/>
                <a:cs typeface="Times New Roman" panose="02020603050405020304" pitchFamily="18" charset="0"/>
              </a:rPr>
              <a:t>keluarga Sakinah, Mawaddah, Warahmah </a:t>
            </a:r>
          </a:p>
          <a:p>
            <a:pPr algn="l"/>
            <a:r>
              <a:rPr lang="id-ID" sz="2000" dirty="0">
                <a:solidFill>
                  <a:srgbClr val="1A1A1A"/>
                </a:solidFill>
                <a:latin typeface="Times New Roman" panose="02020603050405020304" pitchFamily="18" charset="0"/>
                <a:cs typeface="Times New Roman" panose="02020603050405020304" pitchFamily="18" charset="0"/>
              </a:rPr>
              <a:t>	7. M</a:t>
            </a:r>
            <a:r>
              <a:rPr lang="en-ID" sz="2000" b="0" i="0" dirty="0" err="1">
                <a:solidFill>
                  <a:srgbClr val="1A1A1A"/>
                </a:solidFill>
                <a:effectLst/>
                <a:latin typeface="Times New Roman" panose="02020603050405020304" pitchFamily="18" charset="0"/>
                <a:cs typeface="Times New Roman" panose="02020603050405020304" pitchFamily="18" charset="0"/>
              </a:rPr>
              <a:t>engatur</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rumah</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tangga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menjadi</a:t>
            </a:r>
            <a:r>
              <a:rPr lang="en-ID" sz="2000" b="0" i="0" dirty="0">
                <a:solidFill>
                  <a:srgbClr val="1A1A1A"/>
                </a:solidFill>
                <a:effectLst/>
                <a:latin typeface="Times New Roman" panose="02020603050405020304" pitchFamily="18" charset="0"/>
                <a:cs typeface="Times New Roman" panose="02020603050405020304" pitchFamily="18" charset="0"/>
              </a:rPr>
              <a:t> basis </a:t>
            </a:r>
            <a:r>
              <a:rPr lang="en-ID" sz="2000" b="0" i="0" dirty="0" err="1">
                <a:solidFill>
                  <a:srgbClr val="1A1A1A"/>
                </a:solidFill>
                <a:effectLst/>
                <a:latin typeface="Times New Roman" panose="02020603050405020304" pitchFamily="18" charset="0"/>
                <a:cs typeface="Times New Roman" panose="02020603050405020304" pitchFamily="18" charset="0"/>
              </a:rPr>
              <a:t>pertama</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dari</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id-ID" sz="2000" b="0" i="0" dirty="0">
                <a:solidFill>
                  <a:srgbClr val="1A1A1A"/>
                </a:solidFill>
                <a:effectLst/>
                <a:latin typeface="Times New Roman" panose="02020603050405020304" pitchFamily="18" charset="0"/>
                <a:cs typeface="Times New Roman" panose="02020603050405020304" pitchFamily="18" charset="0"/>
              </a:rPr>
              <a:t>m</a:t>
            </a:r>
            <a:r>
              <a:rPr lang="en-ID" sz="2000" b="0" i="0" dirty="0" err="1">
                <a:solidFill>
                  <a:srgbClr val="1A1A1A"/>
                </a:solidFill>
                <a:effectLst/>
                <a:latin typeface="Times New Roman" panose="02020603050405020304" pitchFamily="18" charset="0"/>
                <a:cs typeface="Times New Roman" panose="02020603050405020304" pitchFamily="18" charset="0"/>
              </a:rPr>
              <a:t>asyarakat</a:t>
            </a:r>
            <a:r>
              <a:rPr lang="en-ID" sz="2000" b="0" i="0" dirty="0">
                <a:solidFill>
                  <a:srgbClr val="1A1A1A"/>
                </a:solidFill>
                <a:effectLst/>
                <a:latin typeface="Times New Roman" panose="02020603050405020304" pitchFamily="18" charset="0"/>
                <a:cs typeface="Times New Roman" panose="02020603050405020304" pitchFamily="18" charset="0"/>
              </a:rPr>
              <a:t> yang </a:t>
            </a:r>
            <a:r>
              <a:rPr lang="en-ID" sz="2000" b="0" i="0" dirty="0" err="1">
                <a:solidFill>
                  <a:srgbClr val="1A1A1A"/>
                </a:solidFill>
                <a:effectLst/>
                <a:latin typeface="Times New Roman" panose="02020603050405020304" pitchFamily="18" charset="0"/>
                <a:cs typeface="Times New Roman" panose="02020603050405020304" pitchFamily="18" charset="0"/>
              </a:rPr>
              <a:t>besar</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id-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a:solidFill>
                  <a:srgbClr val="1A1A1A"/>
                </a:solidFill>
                <a:effectLst/>
                <a:latin typeface="Times New Roman" panose="02020603050405020304" pitchFamily="18" charset="0"/>
                <a:cs typeface="Times New Roman" panose="02020603050405020304" pitchFamily="18" charset="0"/>
              </a:rPr>
              <a:t>di </a:t>
            </a:r>
            <a:r>
              <a:rPr lang="en-ID" sz="2000" b="0" i="0" dirty="0" err="1">
                <a:solidFill>
                  <a:srgbClr val="1A1A1A"/>
                </a:solidFill>
                <a:effectLst/>
                <a:latin typeface="Times New Roman" panose="02020603050405020304" pitchFamily="18" charset="0"/>
                <a:cs typeface="Times New Roman" panose="02020603050405020304" pitchFamily="18" charset="0"/>
              </a:rPr>
              <a:t>atas</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cinta</a:t>
            </a:r>
            <a:r>
              <a:rPr lang="en-ID" sz="2000" b="0" i="0" dirty="0">
                <a:solidFill>
                  <a:srgbClr val="1A1A1A"/>
                </a:solidFill>
                <a:effectLst/>
                <a:latin typeface="Times New Roman" panose="02020603050405020304" pitchFamily="18" charset="0"/>
                <a:cs typeface="Times New Roman" panose="02020603050405020304" pitchFamily="18" charset="0"/>
              </a:rPr>
              <a:t> dan </a:t>
            </a:r>
            <a:r>
              <a:rPr lang="en-ID" sz="2000" b="0" i="0" dirty="0" err="1">
                <a:solidFill>
                  <a:srgbClr val="1A1A1A"/>
                </a:solidFill>
                <a:effectLst/>
                <a:latin typeface="Times New Roman" panose="02020603050405020304" pitchFamily="18" charset="0"/>
                <a:cs typeface="Times New Roman" panose="02020603050405020304" pitchFamily="18" charset="0"/>
              </a:rPr>
              <a:t>kasih</a:t>
            </a:r>
            <a:r>
              <a:rPr lang="en-ID" sz="2000" b="0" i="0" dirty="0">
                <a:solidFill>
                  <a:srgbClr val="1A1A1A"/>
                </a:solidFill>
                <a:effectLst/>
                <a:latin typeface="Times New Roman" panose="02020603050405020304" pitchFamily="18" charset="0"/>
                <a:cs typeface="Times New Roman" panose="02020603050405020304" pitchFamily="18" charset="0"/>
              </a:rPr>
              <a:t> </a:t>
            </a:r>
            <a:r>
              <a:rPr lang="en-ID" sz="2000" b="0" i="0" dirty="0" err="1">
                <a:solidFill>
                  <a:srgbClr val="1A1A1A"/>
                </a:solidFill>
                <a:effectLst/>
                <a:latin typeface="Times New Roman" panose="02020603050405020304" pitchFamily="18" charset="0"/>
                <a:cs typeface="Times New Roman" panose="02020603050405020304" pitchFamily="18" charset="0"/>
              </a:rPr>
              <a:t>sayang</a:t>
            </a:r>
            <a:r>
              <a:rPr lang="en-ID" sz="2000" b="0" i="0" dirty="0">
                <a:solidFill>
                  <a:srgbClr val="1A1A1A"/>
                </a:solidFill>
                <a:effectLs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338398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205DEA-7E56-D9D7-922B-70FFB0378EAA}"/>
            </a:ext>
          </a:extLst>
        </p:cNvPr>
        <p:cNvGrpSpPr/>
        <p:nvPr/>
      </p:nvGrpSpPr>
      <p:grpSpPr>
        <a:xfrm>
          <a:off x="0" y="0"/>
          <a:ext cx="0" cy="0"/>
          <a:chOff x="0" y="0"/>
          <a:chExt cx="0" cy="0"/>
        </a:xfrm>
      </p:grpSpPr>
      <p:pic>
        <p:nvPicPr>
          <p:cNvPr id="5122" name="Picture 2" descr="Undangan kosong Vector Images | Depositphotos">
            <a:extLst>
              <a:ext uri="{FF2B5EF4-FFF2-40B4-BE49-F238E27FC236}">
                <a16:creationId xmlns:a16="http://schemas.microsoft.com/office/drawing/2014/main" id="{B9896B35-54ED-97F7-4C48-7013AE15F66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36" y="11931"/>
            <a:ext cx="9139464" cy="684577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0E324E03-1DEE-F3CB-07CD-A7D6D0529FE6}"/>
              </a:ext>
            </a:extLst>
          </p:cNvPr>
          <p:cNvSpPr txBox="1"/>
          <p:nvPr/>
        </p:nvSpPr>
        <p:spPr>
          <a:xfrm>
            <a:off x="683568" y="1664203"/>
            <a:ext cx="8064896" cy="3477875"/>
          </a:xfrm>
          <a:prstGeom prst="rect">
            <a:avLst/>
          </a:prstGeom>
          <a:noFill/>
        </p:spPr>
        <p:txBody>
          <a:bodyPr wrap="square">
            <a:spAutoFit/>
          </a:bodyPr>
          <a:lstStyle/>
          <a:p>
            <a:pPr algn="l"/>
            <a:r>
              <a:rPr lang="id-ID" sz="2800" b="1" i="0" dirty="0">
                <a:solidFill>
                  <a:srgbClr val="00B050"/>
                </a:solidFill>
                <a:effectLst/>
                <a:latin typeface="Times New Roman" panose="02020603050405020304" pitchFamily="18" charset="0"/>
                <a:cs typeface="Times New Roman" panose="02020603050405020304" pitchFamily="18" charset="0"/>
              </a:rPr>
              <a:t>B.  </a:t>
            </a:r>
            <a:r>
              <a:rPr lang="en-ID" sz="2800" b="1" i="0" dirty="0">
                <a:solidFill>
                  <a:srgbClr val="00B050"/>
                </a:solidFill>
                <a:effectLst/>
                <a:latin typeface="Times New Roman" panose="02020603050405020304" pitchFamily="18" charset="0"/>
                <a:cs typeface="Times New Roman" panose="02020603050405020304" pitchFamily="18" charset="0"/>
              </a:rPr>
              <a:t>Hikmah </a:t>
            </a:r>
            <a:r>
              <a:rPr lang="en-ID" sz="2800" b="1" i="0" dirty="0" err="1">
                <a:solidFill>
                  <a:srgbClr val="00B050"/>
                </a:solidFill>
                <a:effectLst/>
                <a:latin typeface="Times New Roman" panose="02020603050405020304" pitchFamily="18" charset="0"/>
                <a:cs typeface="Times New Roman" panose="02020603050405020304" pitchFamily="18" charset="0"/>
              </a:rPr>
              <a:t>Pernikahan</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1. </a:t>
            </a:r>
            <a:r>
              <a:rPr lang="en-ID" sz="2400" b="0" i="0" dirty="0" err="1">
                <a:solidFill>
                  <a:srgbClr val="00B050"/>
                </a:solidFill>
                <a:effectLst/>
                <a:latin typeface="Times New Roman" panose="02020603050405020304" pitchFamily="18" charset="0"/>
                <a:cs typeface="Times New Roman" panose="02020603050405020304" pitchFamily="18" charset="0"/>
              </a:rPr>
              <a:t>Menyambung</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silaturahmi</a:t>
            </a:r>
            <a:r>
              <a:rPr lang="en-ID" sz="2400" b="0" i="0" dirty="0">
                <a:solidFill>
                  <a:srgbClr val="00B050"/>
                </a:solidFill>
                <a:effectLst/>
                <a:latin typeface="Times New Roman" panose="02020603050405020304" pitchFamily="18" charset="0"/>
                <a:cs typeface="Times New Roman" panose="02020603050405020304" pitchFamily="18" charset="0"/>
              </a:rPr>
              <a:t>.</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2. </a:t>
            </a:r>
            <a:r>
              <a:rPr lang="en-ID" sz="2400" b="0" i="0" dirty="0" err="1">
                <a:solidFill>
                  <a:srgbClr val="00B050"/>
                </a:solidFill>
                <a:effectLst/>
                <a:latin typeface="Times New Roman" panose="02020603050405020304" pitchFamily="18" charset="0"/>
                <a:cs typeface="Times New Roman" panose="02020603050405020304" pitchFamily="18" charset="0"/>
              </a:rPr>
              <a:t>Mengendalikan</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nafsu</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syahwat</a:t>
            </a:r>
            <a:r>
              <a:rPr lang="en-ID" sz="2400" b="0" i="0" dirty="0">
                <a:solidFill>
                  <a:srgbClr val="00B050"/>
                </a:solidFill>
                <a:effectLst/>
                <a:latin typeface="Times New Roman" panose="02020603050405020304" pitchFamily="18" charset="0"/>
                <a:cs typeface="Times New Roman" panose="02020603050405020304" pitchFamily="18" charset="0"/>
              </a:rPr>
              <a:t> liar.</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3. </a:t>
            </a:r>
            <a:r>
              <a:rPr lang="en-ID" sz="2400" b="0" i="0" dirty="0" err="1">
                <a:solidFill>
                  <a:srgbClr val="00B050"/>
                </a:solidFill>
                <a:effectLst/>
                <a:latin typeface="Times New Roman" panose="02020603050405020304" pitchFamily="18" charset="0"/>
                <a:cs typeface="Times New Roman" panose="02020603050405020304" pitchFamily="18" charset="0"/>
              </a:rPr>
              <a:t>Menghindar</a:t>
            </a:r>
            <a:r>
              <a:rPr lang="id-ID" sz="2400" b="0" i="0" dirty="0">
                <a:solidFill>
                  <a:srgbClr val="00B050"/>
                </a:solidFill>
                <a:effectLst/>
                <a:latin typeface="Times New Roman" panose="02020603050405020304" pitchFamily="18" charset="0"/>
                <a:cs typeface="Times New Roman" panose="02020603050405020304" pitchFamily="18" charset="0"/>
              </a:rPr>
              <a:t>kan</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diri</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dari</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perzinaan</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4. </a:t>
            </a:r>
            <a:r>
              <a:rPr lang="en-ID" sz="2400" b="0" i="0" dirty="0" err="1">
                <a:solidFill>
                  <a:srgbClr val="00B050"/>
                </a:solidFill>
                <a:effectLst/>
                <a:latin typeface="Times New Roman" panose="02020603050405020304" pitchFamily="18" charset="0"/>
                <a:cs typeface="Times New Roman" panose="02020603050405020304" pitchFamily="18" charset="0"/>
              </a:rPr>
              <a:t>Estafet</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amal</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manusia</a:t>
            </a:r>
            <a:r>
              <a:rPr lang="en-ID" sz="2400" b="0" i="0" dirty="0">
                <a:solidFill>
                  <a:srgbClr val="00B050"/>
                </a:solidFill>
                <a:effectLst/>
                <a:latin typeface="Times New Roman" panose="02020603050405020304" pitchFamily="18" charset="0"/>
                <a:cs typeface="Times New Roman" panose="02020603050405020304" pitchFamily="18" charset="0"/>
              </a:rPr>
              <a:t>.</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5. </a:t>
            </a:r>
            <a:r>
              <a:rPr lang="en-ID" sz="2400" b="0" i="0" dirty="0" err="1">
                <a:solidFill>
                  <a:srgbClr val="00B050"/>
                </a:solidFill>
                <a:effectLst/>
                <a:latin typeface="Times New Roman" panose="02020603050405020304" pitchFamily="18" charset="0"/>
                <a:cs typeface="Times New Roman" panose="02020603050405020304" pitchFamily="18" charset="0"/>
              </a:rPr>
              <a:t>Keindahan</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kehidupan</a:t>
            </a:r>
            <a:r>
              <a:rPr lang="en-ID" sz="2400" b="0" i="0" dirty="0">
                <a:solidFill>
                  <a:srgbClr val="00B050"/>
                </a:solidFill>
                <a:effectLst/>
                <a:latin typeface="Times New Roman" panose="02020603050405020304" pitchFamily="18" charset="0"/>
                <a:cs typeface="Times New Roman" panose="02020603050405020304" pitchFamily="18" charset="0"/>
              </a:rPr>
              <a:t>.</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6. </a:t>
            </a:r>
            <a:r>
              <a:rPr lang="en-ID" sz="2400" b="0" i="0" dirty="0" err="1">
                <a:solidFill>
                  <a:srgbClr val="00B050"/>
                </a:solidFill>
                <a:effectLst/>
                <a:latin typeface="Times New Roman" panose="02020603050405020304" pitchFamily="18" charset="0"/>
                <a:cs typeface="Times New Roman" panose="02020603050405020304" pitchFamily="18" charset="0"/>
              </a:rPr>
              <a:t>Memperbanyak</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keturunan</a:t>
            </a:r>
            <a:r>
              <a:rPr lang="en-ID" sz="2400" b="0" i="0" dirty="0">
                <a:solidFill>
                  <a:srgbClr val="00B050"/>
                </a:solidFill>
                <a:effectLst/>
                <a:latin typeface="Times New Roman" panose="02020603050405020304" pitchFamily="18" charset="0"/>
                <a:cs typeface="Times New Roman" panose="02020603050405020304" pitchFamily="18" charset="0"/>
              </a:rPr>
              <a:t>.</a:t>
            </a:r>
            <a:br>
              <a:rPr lang="en-ID" sz="2400" b="0" i="0" dirty="0">
                <a:solidFill>
                  <a:srgbClr val="00B050"/>
                </a:solidFill>
                <a:effectLst/>
                <a:latin typeface="Times New Roman" panose="02020603050405020304" pitchFamily="18" charset="0"/>
                <a:cs typeface="Times New Roman" panose="02020603050405020304" pitchFamily="18" charset="0"/>
              </a:rPr>
            </a:br>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a:solidFill>
                  <a:srgbClr val="00B050"/>
                </a:solidFill>
                <a:effectLst/>
                <a:latin typeface="Times New Roman" panose="02020603050405020304" pitchFamily="18" charset="0"/>
                <a:cs typeface="Times New Roman" panose="02020603050405020304" pitchFamily="18" charset="0"/>
              </a:rPr>
              <a:t>7. </a:t>
            </a:r>
            <a:r>
              <a:rPr lang="en-ID" sz="2400" b="0" i="0" dirty="0" err="1">
                <a:solidFill>
                  <a:srgbClr val="00B050"/>
                </a:solidFill>
                <a:effectLst/>
                <a:latin typeface="Times New Roman" panose="02020603050405020304" pitchFamily="18" charset="0"/>
                <a:cs typeface="Times New Roman" panose="02020603050405020304" pitchFamily="18" charset="0"/>
              </a:rPr>
              <a:t>Laki-laki</a:t>
            </a:r>
            <a:r>
              <a:rPr lang="en-ID" sz="2400" b="0" i="0" dirty="0">
                <a:solidFill>
                  <a:srgbClr val="00B050"/>
                </a:solidFill>
                <a:effectLst/>
                <a:latin typeface="Times New Roman" panose="02020603050405020304" pitchFamily="18" charset="0"/>
                <a:cs typeface="Times New Roman" panose="02020603050405020304" pitchFamily="18" charset="0"/>
              </a:rPr>
              <a:t> dan </a:t>
            </a:r>
            <a:r>
              <a:rPr lang="en-ID" sz="2400" b="0" i="0" dirty="0" err="1">
                <a:solidFill>
                  <a:srgbClr val="00B050"/>
                </a:solidFill>
                <a:effectLst/>
                <a:latin typeface="Times New Roman" panose="02020603050405020304" pitchFamily="18" charset="0"/>
                <a:cs typeface="Times New Roman" panose="02020603050405020304" pitchFamily="18" charset="0"/>
              </a:rPr>
              <a:t>perempuan</a:t>
            </a:r>
            <a:r>
              <a:rPr lang="en-ID" sz="2400" b="0" i="0" dirty="0">
                <a:solidFill>
                  <a:srgbClr val="00B050"/>
                </a:solidFill>
                <a:effectLst/>
                <a:latin typeface="Times New Roman" panose="02020603050405020304" pitchFamily="18" charset="0"/>
                <a:cs typeface="Times New Roman" panose="02020603050405020304" pitchFamily="18" charset="0"/>
              </a:rPr>
              <a:t> dua </a:t>
            </a:r>
            <a:r>
              <a:rPr lang="en-ID" sz="2400" b="0" i="0" dirty="0" err="1">
                <a:solidFill>
                  <a:srgbClr val="00B050"/>
                </a:solidFill>
                <a:effectLst/>
                <a:latin typeface="Times New Roman" panose="02020603050405020304" pitchFamily="18" charset="0"/>
                <a:cs typeface="Times New Roman" panose="02020603050405020304" pitchFamily="18" charset="0"/>
              </a:rPr>
              <a:t>sekutu</a:t>
            </a:r>
            <a:r>
              <a:rPr lang="en-ID" sz="2400" b="0" i="0" dirty="0">
                <a:solidFill>
                  <a:srgbClr val="00B050"/>
                </a:solidFill>
                <a:effectLst/>
                <a:latin typeface="Times New Roman" panose="02020603050405020304" pitchFamily="18" charset="0"/>
                <a:cs typeface="Times New Roman" panose="02020603050405020304" pitchFamily="18" charset="0"/>
              </a:rPr>
              <a:t> yang </a:t>
            </a:r>
            <a:r>
              <a:rPr lang="en-ID" sz="2400" b="0" i="0" dirty="0" err="1">
                <a:solidFill>
                  <a:srgbClr val="00B050"/>
                </a:solidFill>
                <a:effectLst/>
                <a:latin typeface="Times New Roman" panose="02020603050405020304" pitchFamily="18" charset="0"/>
                <a:cs typeface="Times New Roman" panose="02020603050405020304" pitchFamily="18" charset="0"/>
              </a:rPr>
              <a:t>berfungsi</a:t>
            </a:r>
            <a:r>
              <a:rPr lang="en-ID" sz="2400" b="0" i="0" dirty="0">
                <a:solidFill>
                  <a:srgbClr val="00B050"/>
                </a:solidFill>
                <a:effectLst/>
                <a:latin typeface="Times New Roman" panose="02020603050405020304" pitchFamily="18" charset="0"/>
                <a:cs typeface="Times New Roman" panose="02020603050405020304" pitchFamily="18" charset="0"/>
              </a:rPr>
              <a:t> </a:t>
            </a:r>
            <a:r>
              <a:rPr lang="id-ID" sz="2400" dirty="0">
                <a:solidFill>
                  <a:srgbClr val="00B050"/>
                </a:solidFill>
                <a:latin typeface="Times New Roman" panose="02020603050405020304" pitchFamily="18" charset="0"/>
                <a:cs typeface="Times New Roman" panose="02020603050405020304" pitchFamily="18" charset="0"/>
              </a:rPr>
              <a:t>    </a:t>
            </a:r>
          </a:p>
          <a:p>
            <a:pPr algn="l"/>
            <a:r>
              <a:rPr lang="id-ID" sz="2400" b="0" i="0" dirty="0">
                <a:solidFill>
                  <a:srgbClr val="00B050"/>
                </a:solidFill>
                <a:effectLst/>
                <a:latin typeface="Times New Roman" panose="02020603050405020304" pitchFamily="18" charset="0"/>
                <a:cs typeface="Times New Roman" panose="02020603050405020304" pitchFamily="18" charset="0"/>
              </a:rPr>
              <a:t>    	    </a:t>
            </a:r>
            <a:r>
              <a:rPr lang="en-ID" sz="2400" b="0" i="0" dirty="0" err="1">
                <a:solidFill>
                  <a:srgbClr val="00B050"/>
                </a:solidFill>
                <a:effectLst/>
                <a:latin typeface="Times New Roman" panose="02020603050405020304" pitchFamily="18" charset="0"/>
                <a:cs typeface="Times New Roman" panose="02020603050405020304" pitchFamily="18" charset="0"/>
              </a:rPr>
              <a:t>memakmurkan</a:t>
            </a:r>
            <a:r>
              <a:rPr lang="en-ID" sz="2400" b="0" i="0" dirty="0">
                <a:solidFill>
                  <a:srgbClr val="00B050"/>
                </a:solidFill>
                <a:effectLst/>
                <a:latin typeface="Times New Roman" panose="02020603050405020304" pitchFamily="18" charset="0"/>
                <a:cs typeface="Times New Roman" panose="02020603050405020304" pitchFamily="18" charset="0"/>
              </a:rPr>
              <a:t> dunia</a:t>
            </a:r>
            <a:r>
              <a:rPr lang="id-ID" sz="2400" b="0" i="0" dirty="0">
                <a:solidFill>
                  <a:srgbClr val="00B050"/>
                </a:solidFill>
                <a:effectLst/>
                <a:latin typeface="Times New Roman" panose="02020603050405020304" pitchFamily="18" charset="0"/>
                <a:cs typeface="Times New Roman" panose="02020603050405020304" pitchFamily="18" charset="0"/>
              </a:rPr>
              <a:t>.</a:t>
            </a:r>
            <a:endParaRPr lang="en-ID" sz="2400" b="0" i="0" dirty="0">
              <a:solidFill>
                <a:srgbClr val="00B05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98306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atar Belakang Undangan Pernikahan Dengan Bingkai Bunga Emas Dan Cincin —  Foto Stok © SFVasco #616996980">
            <a:extLst>
              <a:ext uri="{FF2B5EF4-FFF2-40B4-BE49-F238E27FC236}">
                <a16:creationId xmlns:a16="http://schemas.microsoft.com/office/drawing/2014/main" id="{D507BDDB-B216-07DF-100C-3F09D211D4F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900"/>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3ABD1441-BA6B-10C7-3925-095F8BBA493A}"/>
              </a:ext>
            </a:extLst>
          </p:cNvPr>
          <p:cNvSpPr txBox="1"/>
          <p:nvPr/>
        </p:nvSpPr>
        <p:spPr>
          <a:xfrm>
            <a:off x="827584" y="449896"/>
            <a:ext cx="7560840" cy="5940088"/>
          </a:xfrm>
          <a:prstGeom prst="rect">
            <a:avLst/>
          </a:prstGeom>
          <a:noFill/>
        </p:spPr>
        <p:txBody>
          <a:bodyPr wrap="square">
            <a:spAutoFit/>
          </a:bodyPr>
          <a:lstStyle/>
          <a:p>
            <a:r>
              <a:rPr lang="id-ID" sz="2000" b="1" dirty="0">
                <a:solidFill>
                  <a:srgbClr val="0070C0"/>
                </a:solidFill>
                <a:latin typeface="Algerian" panose="04020705040A02060702" pitchFamily="82" charset="0"/>
                <a:cs typeface="Aharoni" panose="02010803020104030203" pitchFamily="2" charset="-79"/>
              </a:rPr>
              <a:t>3. Hukum, dan Rukun, serta Macam-macam Nikah</a:t>
            </a:r>
          </a:p>
          <a:p>
            <a:r>
              <a:rPr lang="id-ID" sz="2000" dirty="0">
                <a:solidFill>
                  <a:srgbClr val="0070C0"/>
                </a:solidFill>
                <a:latin typeface="Aharoni" panose="02010803020104030203" pitchFamily="2" charset="-79"/>
                <a:cs typeface="Aharoni" panose="02010803020104030203" pitchFamily="2" charset="-79"/>
              </a:rPr>
              <a:t>A. Hukum</a:t>
            </a:r>
            <a:br>
              <a:rPr lang="en-ID" sz="2000" dirty="0">
                <a:solidFill>
                  <a:srgbClr val="0070C0"/>
                </a:solidFill>
                <a:latin typeface="Times New Roman" panose="02020603050405020304" pitchFamily="18" charset="0"/>
                <a:cs typeface="Times New Roman" panose="02020603050405020304" pitchFamily="18" charset="0"/>
              </a:rPr>
            </a:br>
            <a:r>
              <a:rPr lang="id-ID" sz="2000" dirty="0">
                <a:solidFill>
                  <a:srgbClr val="0070C0"/>
                </a:solidFill>
                <a:latin typeface="Times New Roman" panose="02020603050405020304" pitchFamily="18" charset="0"/>
                <a:cs typeface="Times New Roman" panose="02020603050405020304" pitchFamily="18" charset="0"/>
              </a:rPr>
              <a:t>H</a:t>
            </a:r>
            <a:r>
              <a:rPr lang="en-ID" sz="2000" b="0" i="0" dirty="0" err="1">
                <a:solidFill>
                  <a:srgbClr val="0070C0"/>
                </a:solidFill>
                <a:effectLst/>
                <a:latin typeface="Times New Roman" panose="02020603050405020304" pitchFamily="18" charset="0"/>
                <a:cs typeface="Times New Roman" panose="02020603050405020304" pitchFamily="18" charset="0"/>
              </a:rPr>
              <a:t>ukum</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pernikahan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sebagai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berikut</a:t>
            </a:r>
            <a:r>
              <a:rPr lang="en-ID" sz="2000" b="0" i="0" dirty="0">
                <a:solidFill>
                  <a:srgbClr val="0070C0"/>
                </a:solidFill>
                <a:effectLst/>
                <a:latin typeface="Times New Roman" panose="02020603050405020304" pitchFamily="18" charset="0"/>
                <a:cs typeface="Times New Roman" panose="02020603050405020304" pitchFamily="18" charset="0"/>
              </a:rPr>
              <a:t>:</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br>
              <a:rPr lang="en-ID" sz="2000" dirty="0">
                <a:solidFill>
                  <a:srgbClr val="0070C0"/>
                </a:solidFill>
                <a:latin typeface="Times New Roman" panose="02020603050405020304" pitchFamily="18" charset="0"/>
                <a:cs typeface="Times New Roman" panose="02020603050405020304" pitchFamily="18" charset="0"/>
              </a:rPr>
            </a:br>
            <a:r>
              <a:rPr lang="en-ID" sz="2000" b="0" i="0" dirty="0">
                <a:solidFill>
                  <a:srgbClr val="0070C0"/>
                </a:solidFill>
                <a:effectLst/>
                <a:latin typeface="Times New Roman" panose="02020603050405020304" pitchFamily="18" charset="0"/>
                <a:cs typeface="Times New Roman" panose="02020603050405020304" pitchFamily="18" charset="0"/>
              </a:rPr>
              <a:t>a. </a:t>
            </a:r>
            <a:r>
              <a:rPr lang="en-ID" sz="2000" b="1" i="0" dirty="0" err="1">
                <a:solidFill>
                  <a:srgbClr val="0070C0"/>
                </a:solidFill>
                <a:effectLst/>
                <a:latin typeface="Times New Roman" panose="02020603050405020304" pitchFamily="18" charset="0"/>
                <a:cs typeface="Times New Roman" panose="02020603050405020304" pitchFamily="18" charset="0"/>
              </a:rPr>
              <a:t>Wajib</a:t>
            </a:r>
            <a:r>
              <a:rPr lang="en-ID" sz="2000" b="1"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Bagi</a:t>
            </a:r>
            <a:r>
              <a:rPr lang="en-ID" sz="2000" b="0" i="0" dirty="0">
                <a:solidFill>
                  <a:srgbClr val="0070C0"/>
                </a:solidFill>
                <a:effectLst/>
                <a:latin typeface="Times New Roman" panose="02020603050405020304" pitchFamily="18" charset="0"/>
                <a:cs typeface="Times New Roman" panose="02020603050405020304" pitchFamily="18" charset="0"/>
              </a:rPr>
              <a:t> orang yang </a:t>
            </a:r>
            <a:r>
              <a:rPr lang="en-ID" sz="2000" b="0" i="0" dirty="0" err="1">
                <a:solidFill>
                  <a:srgbClr val="0070C0"/>
                </a:solidFill>
                <a:effectLst/>
                <a:latin typeface="Times New Roman" panose="02020603050405020304" pitchFamily="18" charset="0"/>
                <a:cs typeface="Times New Roman" panose="02020603050405020304" pitchFamily="18" charset="0"/>
              </a:rPr>
              <a:t>mampu</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untuk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menikah</a:t>
            </a:r>
            <a:r>
              <a:rPr lang="en-ID" sz="2000" b="0" i="0" dirty="0">
                <a:solidFill>
                  <a:srgbClr val="0070C0"/>
                </a:solidFill>
                <a:effectLst/>
                <a:latin typeface="Times New Roman" panose="02020603050405020304" pitchFamily="18" charset="0"/>
                <a:cs typeface="Times New Roman" panose="02020603050405020304" pitchFamily="18" charset="0"/>
              </a:rPr>
              <a:t> dan </a:t>
            </a:r>
            <a:r>
              <a:rPr lang="en-ID" sz="2000" b="0" i="0" dirty="0" err="1">
                <a:solidFill>
                  <a:srgbClr val="0070C0"/>
                </a:solidFill>
                <a:effectLst/>
                <a:latin typeface="Times New Roman" panose="02020603050405020304" pitchFamily="18" charset="0"/>
                <a:cs typeface="Times New Roman" panose="02020603050405020304" pitchFamily="18" charset="0"/>
              </a:rPr>
              <a:t>nafsunya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telah</a:t>
            </a:r>
            <a:r>
              <a:rPr lang="en-ID" sz="2000" b="0" i="0" dirty="0">
                <a:solidFill>
                  <a:srgbClr val="0070C0"/>
                </a:solidFill>
                <a:effectLst/>
                <a:latin typeface="Times New Roman" panose="02020603050405020304" pitchFamily="18" charset="0"/>
                <a:cs typeface="Times New Roman" panose="02020603050405020304" pitchFamily="18" charset="0"/>
              </a:rPr>
              <a:t>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r>
              <a:rPr lang="id-ID" sz="2000" dirty="0">
                <a:solidFill>
                  <a:srgbClr val="0070C0"/>
                </a:solidFill>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mendesak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serta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takut</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terjerumus</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kelembah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perzinaan</a:t>
            </a:r>
            <a:r>
              <a:rPr lang="en-ID" sz="2000" b="0" i="0" dirty="0">
                <a:solidFill>
                  <a:srgbClr val="0070C0"/>
                </a:solidFill>
                <a:effectLst/>
                <a:latin typeface="Times New Roman" panose="02020603050405020304" pitchFamily="18" charset="0"/>
                <a:cs typeface="Times New Roman" panose="02020603050405020304" pitchFamily="18" charset="0"/>
              </a:rPr>
              <a:t>.</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br>
              <a:rPr lang="en-ID" sz="2000" dirty="0">
                <a:solidFill>
                  <a:srgbClr val="0070C0"/>
                </a:solidFill>
                <a:latin typeface="Times New Roman" panose="02020603050405020304" pitchFamily="18" charset="0"/>
                <a:cs typeface="Times New Roman" panose="02020603050405020304" pitchFamily="18" charset="0"/>
              </a:rPr>
            </a:br>
            <a:r>
              <a:rPr lang="en-ID" sz="2000" b="0" i="0" dirty="0">
                <a:solidFill>
                  <a:srgbClr val="0070C0"/>
                </a:solidFill>
                <a:effectLst/>
                <a:latin typeface="Times New Roman" panose="02020603050405020304" pitchFamily="18" charset="0"/>
                <a:cs typeface="Times New Roman" panose="02020603050405020304" pitchFamily="18" charset="0"/>
              </a:rPr>
              <a:t>b. </a:t>
            </a:r>
            <a:r>
              <a:rPr lang="en-ID" sz="2000" b="1" i="0" dirty="0">
                <a:solidFill>
                  <a:srgbClr val="0070C0"/>
                </a:solidFill>
                <a:effectLst/>
                <a:latin typeface="Times New Roman" panose="02020603050405020304" pitchFamily="18" charset="0"/>
                <a:cs typeface="Times New Roman" panose="02020603050405020304" pitchFamily="18" charset="0"/>
              </a:rPr>
              <a:t>Haram.</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Apabila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motivasi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menikah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karena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ada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niatan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jahat</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seperti</a:t>
            </a:r>
            <a:r>
              <a:rPr lang="en-ID" sz="2000" b="0" i="0" dirty="0">
                <a:solidFill>
                  <a:srgbClr val="0070C0"/>
                </a:solidFill>
                <a:effectLst/>
                <a:latin typeface="Times New Roman" panose="02020603050405020304" pitchFamily="18" charset="0"/>
                <a:cs typeface="Times New Roman" panose="02020603050405020304" pitchFamily="18" charset="0"/>
              </a:rPr>
              <a:t>: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r>
              <a:rPr lang="id-ID" sz="2000" dirty="0">
                <a:solidFill>
                  <a:srgbClr val="0070C0"/>
                </a:solidFill>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menyakiti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istri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keluarganya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serta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niatan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jahat</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yg</a:t>
            </a:r>
            <a:r>
              <a:rPr lang="en-ID" sz="2000" b="0" i="0" dirty="0">
                <a:solidFill>
                  <a:srgbClr val="0070C0"/>
                </a:solidFill>
                <a:effectLst/>
                <a:latin typeface="Times New Roman" panose="02020603050405020304" pitchFamily="18" charset="0"/>
                <a:cs typeface="Times New Roman" panose="02020603050405020304" pitchFamily="18" charset="0"/>
              </a:rPr>
              <a:t> lain.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br>
              <a:rPr lang="en-ID" sz="2000" dirty="0">
                <a:solidFill>
                  <a:srgbClr val="0070C0"/>
                </a:solidFill>
                <a:latin typeface="Times New Roman" panose="02020603050405020304" pitchFamily="18" charset="0"/>
                <a:cs typeface="Times New Roman" panose="02020603050405020304" pitchFamily="18" charset="0"/>
              </a:rPr>
            </a:br>
            <a:r>
              <a:rPr lang="en-ID" sz="2000" b="0" i="0" dirty="0">
                <a:solidFill>
                  <a:srgbClr val="0070C0"/>
                </a:solidFill>
                <a:effectLst/>
                <a:latin typeface="Times New Roman" panose="02020603050405020304" pitchFamily="18" charset="0"/>
                <a:cs typeface="Times New Roman" panose="02020603050405020304" pitchFamily="18" charset="0"/>
              </a:rPr>
              <a:t>c. </a:t>
            </a:r>
            <a:r>
              <a:rPr lang="en-ID" sz="2000" b="1" i="0" dirty="0">
                <a:solidFill>
                  <a:srgbClr val="0070C0"/>
                </a:solidFill>
                <a:effectLst/>
                <a:latin typeface="Times New Roman" panose="02020603050405020304" pitchFamily="18" charset="0"/>
                <a:cs typeface="Times New Roman" panose="02020603050405020304" pitchFamily="18" charset="0"/>
              </a:rPr>
              <a:t>Sunnah.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Bagi</a:t>
            </a:r>
            <a:r>
              <a:rPr lang="en-ID" sz="2000" b="0" i="0" dirty="0">
                <a:solidFill>
                  <a:srgbClr val="0070C0"/>
                </a:solidFill>
                <a:effectLst/>
                <a:latin typeface="Times New Roman" panose="02020603050405020304" pitchFamily="18" charset="0"/>
                <a:cs typeface="Times New Roman" panose="02020603050405020304" pitchFamily="18" charset="0"/>
              </a:rPr>
              <a:t> orang yang </a:t>
            </a:r>
            <a:r>
              <a:rPr lang="en-ID" sz="2000" b="0" i="0" dirty="0" err="1">
                <a:solidFill>
                  <a:srgbClr val="0070C0"/>
                </a:solidFill>
                <a:effectLst/>
                <a:latin typeface="Times New Roman" panose="02020603050405020304" pitchFamily="18" charset="0"/>
                <a:cs typeface="Times New Roman" panose="02020603050405020304" pitchFamily="18" charset="0"/>
              </a:rPr>
              <a:t>sudah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mampu</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tetapi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masih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sangup</a:t>
            </a:r>
            <a:r>
              <a:rPr lang="en-ID" sz="2000" b="0" i="0" dirty="0">
                <a:solidFill>
                  <a:srgbClr val="0070C0"/>
                </a:solidFill>
                <a:effectLst/>
                <a:latin typeface="Times New Roman" panose="02020603050405020304" pitchFamily="18" charset="0"/>
                <a:cs typeface="Times New Roman" panose="02020603050405020304" pitchFamily="18" charset="0"/>
              </a:rPr>
              <a:t>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r>
              <a:rPr lang="id-ID" sz="2000" dirty="0">
                <a:solidFill>
                  <a:srgbClr val="0070C0"/>
                </a:solidFill>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mengendalikan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nafsunya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dari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perbuatan</a:t>
            </a:r>
            <a:r>
              <a:rPr lang="en-ID" sz="2000" b="0" i="0" dirty="0">
                <a:solidFill>
                  <a:srgbClr val="0070C0"/>
                </a:solidFill>
                <a:effectLst/>
                <a:latin typeface="Times New Roman" panose="02020603050405020304" pitchFamily="18" charset="0"/>
                <a:cs typeface="Times New Roman" panose="02020603050405020304" pitchFamily="18" charset="0"/>
              </a:rPr>
              <a:t> haram. </a:t>
            </a:r>
            <a:r>
              <a:rPr lang="en-ID" sz="2000" b="0" i="0" dirty="0" err="1">
                <a:solidFill>
                  <a:srgbClr val="0070C0"/>
                </a:solidFill>
                <a:effectLst/>
                <a:latin typeface="Times New Roman" panose="02020603050405020304" pitchFamily="18" charset="0"/>
                <a:cs typeface="Times New Roman" panose="02020603050405020304" pitchFamily="18" charset="0"/>
              </a:rPr>
              <a:t>Maka</a:t>
            </a:r>
            <a:r>
              <a:rPr lang="en-ID" sz="2000" b="0" i="0" dirty="0">
                <a:solidFill>
                  <a:srgbClr val="0070C0"/>
                </a:solidFill>
                <a:effectLst/>
                <a:latin typeface="Times New Roman" panose="02020603050405020304" pitchFamily="18" charset="0"/>
                <a:cs typeface="Times New Roman" panose="02020603050405020304" pitchFamily="18" charset="0"/>
              </a:rPr>
              <a:t>,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r>
              <a:rPr lang="id-ID" sz="2000" dirty="0">
                <a:solidFill>
                  <a:srgbClr val="0070C0"/>
                </a:solidFill>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menikah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lebih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baik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dari</a:t>
            </a:r>
            <a:r>
              <a:rPr lang="en-ID" sz="2000" b="0" i="0" dirty="0">
                <a:solidFill>
                  <a:srgbClr val="0070C0"/>
                </a:solidFill>
                <a:effectLst/>
                <a:latin typeface="Times New Roman" panose="02020603050405020304" pitchFamily="18" charset="0"/>
                <a:cs typeface="Times New Roman" panose="02020603050405020304" pitchFamily="18" charset="0"/>
              </a:rPr>
              <a:t> pada </a:t>
            </a:r>
            <a:r>
              <a:rPr lang="en-ID" sz="2000" b="0" i="0" dirty="0" err="1">
                <a:solidFill>
                  <a:srgbClr val="0070C0"/>
                </a:solidFill>
                <a:effectLst/>
                <a:latin typeface="Times New Roman" panose="02020603050405020304" pitchFamily="18" charset="0"/>
                <a:cs typeface="Times New Roman" panose="02020603050405020304" pitchFamily="18" charset="0"/>
              </a:rPr>
              <a:t>membujang</a:t>
            </a:r>
            <a:r>
              <a:rPr lang="en-ID" sz="2000" b="0" i="0" dirty="0">
                <a:solidFill>
                  <a:srgbClr val="0070C0"/>
                </a:solidFill>
                <a:effectLst/>
                <a:latin typeface="Times New Roman" panose="02020603050405020304" pitchFamily="18" charset="0"/>
                <a:cs typeface="Times New Roman" panose="02020603050405020304" pitchFamily="18" charset="0"/>
              </a:rPr>
              <a:t>.</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br>
              <a:rPr lang="en-ID" sz="2000" dirty="0">
                <a:solidFill>
                  <a:srgbClr val="0070C0"/>
                </a:solidFill>
                <a:latin typeface="Times New Roman" panose="02020603050405020304" pitchFamily="18" charset="0"/>
                <a:cs typeface="Times New Roman" panose="02020603050405020304" pitchFamily="18" charset="0"/>
              </a:rPr>
            </a:br>
            <a:r>
              <a:rPr lang="en-ID" sz="2000" b="0" i="0" dirty="0">
                <a:solidFill>
                  <a:srgbClr val="0070C0"/>
                </a:solidFill>
                <a:effectLst/>
                <a:latin typeface="Times New Roman" panose="02020603050405020304" pitchFamily="18" charset="0"/>
                <a:cs typeface="Times New Roman" panose="02020603050405020304" pitchFamily="18" charset="0"/>
              </a:rPr>
              <a:t>d. </a:t>
            </a:r>
            <a:r>
              <a:rPr lang="en-ID" sz="2000" b="1" i="0" dirty="0" err="1">
                <a:solidFill>
                  <a:srgbClr val="0070C0"/>
                </a:solidFill>
                <a:effectLst/>
                <a:latin typeface="Times New Roman" panose="02020603050405020304" pitchFamily="18" charset="0"/>
                <a:cs typeface="Times New Roman" panose="02020603050405020304" pitchFamily="18" charset="0"/>
              </a:rPr>
              <a:t>Mubah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Bagi</a:t>
            </a:r>
            <a:r>
              <a:rPr lang="en-ID" sz="2000" b="0" i="0" dirty="0">
                <a:solidFill>
                  <a:srgbClr val="0070C0"/>
                </a:solidFill>
                <a:effectLst/>
                <a:latin typeface="Times New Roman" panose="02020603050405020304" pitchFamily="18" charset="0"/>
                <a:cs typeface="Times New Roman" panose="02020603050405020304" pitchFamily="18" charset="0"/>
              </a:rPr>
              <a:t> orang yang </a:t>
            </a:r>
            <a:r>
              <a:rPr lang="en-ID" sz="2000" b="0" i="0" dirty="0" err="1">
                <a:solidFill>
                  <a:srgbClr val="0070C0"/>
                </a:solidFill>
                <a:effectLst/>
                <a:latin typeface="Times New Roman" panose="02020603050405020304" pitchFamily="18" charset="0"/>
                <a:cs typeface="Times New Roman" panose="02020603050405020304" pitchFamily="18" charset="0"/>
              </a:rPr>
              <a:t>tidak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ada</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halangan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untuk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menikah</a:t>
            </a:r>
            <a:r>
              <a:rPr lang="en-ID" sz="2000" b="0" i="0" dirty="0">
                <a:solidFill>
                  <a:srgbClr val="0070C0"/>
                </a:solidFill>
                <a:effectLst/>
                <a:latin typeface="Times New Roman" panose="02020603050405020304" pitchFamily="18" charset="0"/>
                <a:cs typeface="Times New Roman" panose="02020603050405020304" pitchFamily="18" charset="0"/>
              </a:rPr>
              <a:t> dan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r>
              <a:rPr lang="id-ID" sz="2000" dirty="0">
                <a:solidFill>
                  <a:srgbClr val="0070C0"/>
                </a:solidFill>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dorongan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untuk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menikah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belum</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membahayakan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dirinya</a:t>
            </a:r>
            <a:r>
              <a:rPr lang="en-ID" sz="2000" b="0" i="0" dirty="0">
                <a:solidFill>
                  <a:srgbClr val="0070C0"/>
                </a:solidFill>
                <a:effectLst/>
                <a:latin typeface="Times New Roman" panose="02020603050405020304" pitchFamily="18" charset="0"/>
                <a:cs typeface="Times New Roman" panose="02020603050405020304" pitchFamily="18" charset="0"/>
              </a:rPr>
              <a:t>.</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br>
              <a:rPr lang="en-ID" sz="2000" dirty="0">
                <a:solidFill>
                  <a:srgbClr val="0070C0"/>
                </a:solidFill>
                <a:latin typeface="Times New Roman" panose="02020603050405020304" pitchFamily="18" charset="0"/>
                <a:cs typeface="Times New Roman" panose="02020603050405020304" pitchFamily="18" charset="0"/>
              </a:rPr>
            </a:br>
            <a:r>
              <a:rPr lang="en-ID" sz="2000" b="0" i="0" dirty="0">
                <a:solidFill>
                  <a:srgbClr val="0070C0"/>
                </a:solidFill>
                <a:effectLst/>
                <a:latin typeface="Times New Roman" panose="02020603050405020304" pitchFamily="18" charset="0"/>
                <a:cs typeface="Times New Roman" panose="02020603050405020304" pitchFamily="18" charset="0"/>
              </a:rPr>
              <a:t>e. </a:t>
            </a:r>
            <a:r>
              <a:rPr lang="en-ID" sz="2000" b="1" i="0" dirty="0" err="1">
                <a:solidFill>
                  <a:srgbClr val="0070C0"/>
                </a:solidFill>
                <a:effectLst/>
                <a:latin typeface="Times New Roman" panose="02020603050405020304" pitchFamily="18" charset="0"/>
                <a:cs typeface="Times New Roman" panose="02020603050405020304" pitchFamily="18" charset="0"/>
              </a:rPr>
              <a:t>Makruh</a:t>
            </a:r>
            <a:r>
              <a:rPr lang="en-ID" sz="2000" b="1" i="0" dirty="0">
                <a:solidFill>
                  <a:srgbClr val="0070C0"/>
                </a:solidFill>
                <a:effectLst/>
                <a:latin typeface="Times New Roman" panose="02020603050405020304" pitchFamily="18" charset="0"/>
                <a:cs typeface="Times New Roman" panose="02020603050405020304" pitchFamily="18" charset="0"/>
              </a:rPr>
              <a:t>.</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Bagi</a:t>
            </a:r>
            <a:r>
              <a:rPr lang="en-ID" sz="2000" b="0" i="0" dirty="0">
                <a:solidFill>
                  <a:srgbClr val="0070C0"/>
                </a:solidFill>
                <a:effectLst/>
                <a:latin typeface="Times New Roman" panose="02020603050405020304" pitchFamily="18" charset="0"/>
                <a:cs typeface="Times New Roman" panose="02020603050405020304" pitchFamily="18" charset="0"/>
              </a:rPr>
              <a:t> orang yang </a:t>
            </a:r>
            <a:r>
              <a:rPr lang="en-ID" sz="2000" b="0" i="0" dirty="0" err="1">
                <a:solidFill>
                  <a:srgbClr val="0070C0"/>
                </a:solidFill>
                <a:effectLst/>
                <a:latin typeface="Times New Roman" panose="02020603050405020304" pitchFamily="18" charset="0"/>
                <a:cs typeface="Times New Roman" panose="02020603050405020304" pitchFamily="18" charset="0"/>
              </a:rPr>
              <a:t>lemah</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syahwat</a:t>
            </a:r>
            <a:r>
              <a:rPr lang="en-ID" sz="2000" b="0" i="0" dirty="0">
                <a:solidFill>
                  <a:srgbClr val="0070C0"/>
                </a:solidFill>
                <a:effectLst/>
                <a:latin typeface="Times New Roman" panose="02020603050405020304" pitchFamily="18" charset="0"/>
                <a:cs typeface="Times New Roman" panose="02020603050405020304" pitchFamily="18" charset="0"/>
              </a:rPr>
              <a:t> dan </a:t>
            </a:r>
            <a:r>
              <a:rPr lang="en-ID" sz="2000" b="0" i="0" dirty="0" err="1">
                <a:solidFill>
                  <a:srgbClr val="0070C0"/>
                </a:solidFill>
                <a:effectLst/>
                <a:latin typeface="Times New Roman" panose="02020603050405020304" pitchFamily="18" charset="0"/>
                <a:cs typeface="Times New Roman" panose="02020603050405020304" pitchFamily="18" charset="0"/>
              </a:rPr>
              <a:t>tidak</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mampu</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memberi</a:t>
            </a:r>
            <a:r>
              <a:rPr lang="en-ID" sz="2000" b="0" i="0" dirty="0">
                <a:solidFill>
                  <a:srgbClr val="0070C0"/>
                </a:solidFill>
                <a:effectLst/>
                <a:latin typeface="Times New Roman" panose="02020603050405020304" pitchFamily="18" charset="0"/>
                <a:cs typeface="Times New Roman" panose="02020603050405020304" pitchFamily="18" charset="0"/>
              </a:rPr>
              <a:t> </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algn="just"/>
            <a:r>
              <a:rPr lang="id-ID" sz="2000" dirty="0">
                <a:solidFill>
                  <a:srgbClr val="0070C0"/>
                </a:solidFill>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nafkah</a:t>
            </a:r>
            <a:r>
              <a:rPr lang="id-ID" sz="2000" b="0" i="0" dirty="0">
                <a:solidFill>
                  <a:srgbClr val="0070C0"/>
                </a:solidFill>
                <a:effectLst/>
                <a:latin typeface="Times New Roman" panose="02020603050405020304" pitchFamily="18" charset="0"/>
                <a:cs typeface="Times New Roman" panose="02020603050405020304" pitchFamily="18" charset="0"/>
              </a:rPr>
              <a:t>.</a:t>
            </a:r>
            <a:endParaRPr lang="en-ID"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9859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Latar Belakang Undangan Pernikahan Dengan Bingkai Bunga Emas Dan Cincin —  Foto Stok © SFVasco #616996980">
            <a:extLst>
              <a:ext uri="{FF2B5EF4-FFF2-40B4-BE49-F238E27FC236}">
                <a16:creationId xmlns:a16="http://schemas.microsoft.com/office/drawing/2014/main" id="{5F13BEDA-A793-6A1D-F718-2EABF8FD95D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5900"/>
          <a:stretch/>
        </p:blipFill>
        <p:spPr bwMode="auto">
          <a:xfrm>
            <a:off x="0" y="0"/>
            <a:ext cx="9143999"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a:extLst>
              <a:ext uri="{FF2B5EF4-FFF2-40B4-BE49-F238E27FC236}">
                <a16:creationId xmlns:a16="http://schemas.microsoft.com/office/drawing/2014/main" id="{6B58EB8D-1828-4506-F45A-7CDB052D6AC6}"/>
              </a:ext>
            </a:extLst>
          </p:cNvPr>
          <p:cNvSpPr txBox="1"/>
          <p:nvPr/>
        </p:nvSpPr>
        <p:spPr>
          <a:xfrm>
            <a:off x="935596" y="3422194"/>
            <a:ext cx="7272808" cy="2246769"/>
          </a:xfrm>
          <a:prstGeom prst="rect">
            <a:avLst/>
          </a:prstGeom>
          <a:noFill/>
        </p:spPr>
        <p:txBody>
          <a:bodyPr wrap="square">
            <a:spAutoFit/>
          </a:bodyPr>
          <a:lstStyle/>
          <a:p>
            <a:r>
              <a:rPr lang="id-ID" sz="2000" b="1" i="0" dirty="0">
                <a:solidFill>
                  <a:srgbClr val="00B050"/>
                </a:solidFill>
                <a:effectLst/>
                <a:latin typeface="Times New Roman" panose="02020603050405020304" pitchFamily="18" charset="0"/>
                <a:cs typeface="Times New Roman" panose="02020603050405020304" pitchFamily="18" charset="0"/>
              </a:rPr>
              <a:t>C. Rukun Nikah</a:t>
            </a:r>
          </a:p>
          <a:p>
            <a:r>
              <a:rPr lang="id-ID" sz="2000" dirty="0">
                <a:solidFill>
                  <a:srgbClr val="00B050"/>
                </a:solidFill>
                <a:latin typeface="Times New Roman" panose="02020603050405020304" pitchFamily="18" charset="0"/>
                <a:cs typeface="Times New Roman" panose="02020603050405020304" pitchFamily="18" charset="0"/>
              </a:rPr>
              <a:t>Diantara lima rukum dalam pernikahan antara lain :</a:t>
            </a:r>
          </a:p>
          <a:p>
            <a:pPr marL="342900" indent="-342900">
              <a:buAutoNum type="arabicPeriod"/>
            </a:pPr>
            <a:r>
              <a:rPr lang="en-ID" sz="2000" b="0" i="0" dirty="0" err="1">
                <a:solidFill>
                  <a:srgbClr val="00B050"/>
                </a:solidFill>
                <a:effectLst/>
                <a:latin typeface="Times New Roman" panose="02020603050405020304" pitchFamily="18" charset="0"/>
                <a:cs typeface="Times New Roman" panose="02020603050405020304" pitchFamily="18" charset="0"/>
              </a:rPr>
              <a:t>Mempelai</a:t>
            </a:r>
            <a:r>
              <a:rPr lang="en-ID" sz="2000" b="0" i="0" dirty="0">
                <a:solidFill>
                  <a:srgbClr val="00B050"/>
                </a:solidFill>
                <a:effectLst/>
                <a:latin typeface="Times New Roman" panose="02020603050405020304" pitchFamily="18" charset="0"/>
                <a:cs typeface="Times New Roman" panose="02020603050405020304" pitchFamily="18" charset="0"/>
              </a:rPr>
              <a:t> </a:t>
            </a:r>
            <a:r>
              <a:rPr lang="en-ID" sz="2000" b="0" i="0" dirty="0" err="1">
                <a:solidFill>
                  <a:srgbClr val="00B050"/>
                </a:solidFill>
                <a:effectLst/>
                <a:latin typeface="Times New Roman" panose="02020603050405020304" pitchFamily="18" charset="0"/>
                <a:cs typeface="Times New Roman" panose="02020603050405020304" pitchFamily="18" charset="0"/>
              </a:rPr>
              <a:t>pria</a:t>
            </a:r>
            <a:r>
              <a:rPr lang="id-ID" sz="2000" b="0" i="0" dirty="0">
                <a:solidFill>
                  <a:srgbClr val="00B050"/>
                </a:solidFill>
                <a:effectLst/>
                <a:latin typeface="Times New Roman" panose="02020603050405020304" pitchFamily="18" charset="0"/>
                <a:cs typeface="Times New Roman" panose="02020603050405020304" pitchFamily="18" charset="0"/>
              </a:rPr>
              <a:t>. </a:t>
            </a:r>
          </a:p>
          <a:p>
            <a:pPr marL="342900" indent="-342900">
              <a:buAutoNum type="arabicPeriod"/>
            </a:pPr>
            <a:r>
              <a:rPr lang="en-ID" sz="2000" b="0" i="0" dirty="0" err="1">
                <a:solidFill>
                  <a:srgbClr val="00B050"/>
                </a:solidFill>
                <a:effectLst/>
                <a:latin typeface="Times New Roman" panose="02020603050405020304" pitchFamily="18" charset="0"/>
                <a:cs typeface="Times New Roman" panose="02020603050405020304" pitchFamily="18" charset="0"/>
              </a:rPr>
              <a:t>Mempelai</a:t>
            </a:r>
            <a:r>
              <a:rPr lang="en-ID" sz="2000" b="0" i="0" dirty="0">
                <a:solidFill>
                  <a:srgbClr val="00B050"/>
                </a:solidFill>
                <a:effectLst/>
                <a:latin typeface="Times New Roman" panose="02020603050405020304" pitchFamily="18" charset="0"/>
                <a:cs typeface="Times New Roman" panose="02020603050405020304" pitchFamily="18" charset="0"/>
              </a:rPr>
              <a:t> Wanita</a:t>
            </a:r>
            <a:endParaRPr lang="id-ID" sz="2000" b="0" i="0" dirty="0">
              <a:solidFill>
                <a:srgbClr val="00B050"/>
              </a:solidFill>
              <a:effectLst/>
              <a:latin typeface="Times New Roman" panose="02020603050405020304" pitchFamily="18" charset="0"/>
              <a:cs typeface="Times New Roman" panose="02020603050405020304" pitchFamily="18" charset="0"/>
            </a:endParaRPr>
          </a:p>
          <a:p>
            <a:pPr marL="342900" indent="-342900">
              <a:buAutoNum type="arabicPeriod"/>
            </a:pPr>
            <a:r>
              <a:rPr lang="id-ID" sz="2000" dirty="0">
                <a:solidFill>
                  <a:srgbClr val="00B050"/>
                </a:solidFill>
                <a:latin typeface="Times New Roman" panose="02020603050405020304" pitchFamily="18" charset="0"/>
                <a:cs typeface="Times New Roman" panose="02020603050405020304" pitchFamily="18" charset="0"/>
              </a:rPr>
              <a:t>Wali </a:t>
            </a:r>
            <a:r>
              <a:rPr lang="id-ID" sz="2000" b="0" i="0" dirty="0">
                <a:solidFill>
                  <a:srgbClr val="00B050"/>
                </a:solidFill>
                <a:effectLst/>
                <a:latin typeface="Times New Roman" panose="02020603050405020304" pitchFamily="18" charset="0"/>
                <a:cs typeface="Times New Roman" panose="02020603050405020304" pitchFamily="18" charset="0"/>
              </a:rPr>
              <a:t>(Wali Mujbir, Wali Nasab, Wali Hakim)</a:t>
            </a:r>
            <a:endParaRPr lang="id-ID" sz="2000" dirty="0">
              <a:solidFill>
                <a:srgbClr val="00B050"/>
              </a:solidFill>
              <a:latin typeface="Times New Roman" panose="02020603050405020304" pitchFamily="18" charset="0"/>
              <a:cs typeface="Times New Roman" panose="02020603050405020304" pitchFamily="18" charset="0"/>
            </a:endParaRPr>
          </a:p>
          <a:p>
            <a:r>
              <a:rPr lang="id-ID" sz="2000" dirty="0">
                <a:solidFill>
                  <a:srgbClr val="00B050"/>
                </a:solidFill>
                <a:latin typeface="Times New Roman" panose="02020603050405020304" pitchFamily="18" charset="0"/>
                <a:cs typeface="Times New Roman" panose="02020603050405020304" pitchFamily="18" charset="0"/>
              </a:rPr>
              <a:t>4.   Dua orang saksi</a:t>
            </a:r>
          </a:p>
          <a:p>
            <a:r>
              <a:rPr lang="id-ID" sz="2000" dirty="0">
                <a:solidFill>
                  <a:srgbClr val="00B050"/>
                </a:solidFill>
                <a:latin typeface="Times New Roman" panose="02020603050405020304" pitchFamily="18" charset="0"/>
                <a:cs typeface="Times New Roman" panose="02020603050405020304" pitchFamily="18" charset="0"/>
              </a:rPr>
              <a:t>5.   Shighat </a:t>
            </a:r>
            <a:r>
              <a:rPr lang="nl-NL" sz="2000" b="0" i="0" dirty="0">
                <a:solidFill>
                  <a:srgbClr val="00B050"/>
                </a:solidFill>
                <a:effectLst/>
                <a:latin typeface="Times New Roman" panose="02020603050405020304" pitchFamily="18" charset="0"/>
                <a:cs typeface="Times New Roman" panose="02020603050405020304" pitchFamily="18" charset="0"/>
              </a:rPr>
              <a:t>ijab dan qabu</a:t>
            </a:r>
            <a:endParaRPr lang="en-ID" sz="2000" dirty="0">
              <a:solidFill>
                <a:srgbClr val="00B05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1C409316-558C-7158-895B-9938699F3FD4}"/>
              </a:ext>
            </a:extLst>
          </p:cNvPr>
          <p:cNvSpPr txBox="1"/>
          <p:nvPr/>
        </p:nvSpPr>
        <p:spPr>
          <a:xfrm>
            <a:off x="935596" y="830194"/>
            <a:ext cx="7272808" cy="2246769"/>
          </a:xfrm>
          <a:prstGeom prst="rect">
            <a:avLst/>
          </a:prstGeom>
          <a:noFill/>
        </p:spPr>
        <p:txBody>
          <a:bodyPr wrap="square">
            <a:spAutoFit/>
          </a:bodyPr>
          <a:lstStyle/>
          <a:p>
            <a:r>
              <a:rPr lang="id-ID" sz="2000" b="1" dirty="0">
                <a:solidFill>
                  <a:srgbClr val="0070C0"/>
                </a:solidFill>
                <a:latin typeface="Times New Roman" panose="02020603050405020304" pitchFamily="18" charset="0"/>
                <a:cs typeface="Times New Roman" panose="02020603050405020304" pitchFamily="18" charset="0"/>
              </a:rPr>
              <a:t>B. Syarat sahnya nikah </a:t>
            </a:r>
            <a:endParaRPr lang="id-ID" sz="2000" b="1" i="0" dirty="0">
              <a:solidFill>
                <a:srgbClr val="0070C0"/>
              </a:solidFill>
              <a:effectLst/>
              <a:latin typeface="Times New Roman" panose="02020603050405020304" pitchFamily="18" charset="0"/>
              <a:cs typeface="Times New Roman" panose="02020603050405020304" pitchFamily="18" charset="0"/>
            </a:endParaRPr>
          </a:p>
          <a:p>
            <a:r>
              <a:rPr lang="id-ID" sz="2000" dirty="0">
                <a:solidFill>
                  <a:srgbClr val="0070C0"/>
                </a:solidFill>
                <a:latin typeface="Times New Roman" panose="02020603050405020304" pitchFamily="18" charset="0"/>
                <a:cs typeface="Times New Roman" panose="02020603050405020304" pitchFamily="18" charset="0"/>
              </a:rPr>
              <a:t>Diantara syarat sahnya nikah antara lain :</a:t>
            </a:r>
          </a:p>
          <a:p>
            <a:pPr marL="457200" indent="-457200">
              <a:buAutoNum type="arabicParenBoth"/>
            </a:pPr>
            <a:r>
              <a:rPr lang="id-ID" sz="2000" dirty="0">
                <a:solidFill>
                  <a:srgbClr val="0070C0"/>
                </a:solidFill>
                <a:latin typeface="Times New Roman" panose="02020603050405020304" pitchFamily="18" charset="0"/>
                <a:cs typeface="Times New Roman" panose="02020603050405020304" pitchFamily="18" charset="0"/>
              </a:rPr>
              <a:t>Islam</a:t>
            </a:r>
          </a:p>
          <a:p>
            <a:pPr marL="457200" indent="-457200">
              <a:buAutoNum type="arabicParenBoth"/>
            </a:pPr>
            <a:r>
              <a:rPr lang="en-ID" sz="2000" b="0" i="0" dirty="0" err="1">
                <a:solidFill>
                  <a:srgbClr val="0070C0"/>
                </a:solidFill>
                <a:effectLst/>
                <a:latin typeface="Times New Roman" panose="02020603050405020304" pitchFamily="18" charset="0"/>
                <a:cs typeface="Times New Roman" panose="02020603050405020304" pitchFamily="18" charset="0"/>
              </a:rPr>
              <a:t>Bukan</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Laki-laki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Mahrom</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bagi</a:t>
            </a:r>
            <a:r>
              <a:rPr lang="en-ID" sz="2000" b="0" i="0" dirty="0">
                <a:solidFill>
                  <a:srgbClr val="0070C0"/>
                </a:solidFill>
                <a:effectLst/>
                <a:latin typeface="Times New Roman" panose="02020603050405020304" pitchFamily="18" charset="0"/>
                <a:cs typeface="Times New Roman" panose="02020603050405020304" pitchFamily="18" charset="0"/>
              </a:rPr>
              <a:t> Calon </a:t>
            </a:r>
            <a:r>
              <a:rPr lang="en-ID" sz="2000" b="0" i="0" dirty="0" err="1">
                <a:solidFill>
                  <a:srgbClr val="0070C0"/>
                </a:solidFill>
                <a:effectLst/>
                <a:latin typeface="Times New Roman" panose="02020603050405020304" pitchFamily="18" charset="0"/>
                <a:cs typeface="Times New Roman" panose="02020603050405020304" pitchFamily="18" charset="0"/>
              </a:rPr>
              <a:t>Istri</a:t>
            </a:r>
            <a:endParaRPr lang="id-ID" sz="2000" b="0" i="0" dirty="0">
              <a:solidFill>
                <a:srgbClr val="0070C0"/>
              </a:solidFill>
              <a:effectLst/>
              <a:latin typeface="Times New Roman" panose="02020603050405020304" pitchFamily="18" charset="0"/>
              <a:cs typeface="Times New Roman" panose="02020603050405020304" pitchFamily="18" charset="0"/>
            </a:endParaRPr>
          </a:p>
          <a:p>
            <a:pPr marL="457200" indent="-457200">
              <a:buAutoNum type="arabicParenBoth"/>
            </a:pPr>
            <a:r>
              <a:rPr lang="en-ID" sz="2000" b="0" i="0" dirty="0" err="1">
                <a:solidFill>
                  <a:srgbClr val="0070C0"/>
                </a:solidFill>
                <a:effectLst/>
                <a:latin typeface="Times New Roman" panose="02020603050405020304" pitchFamily="18" charset="0"/>
                <a:cs typeface="Times New Roman" panose="02020603050405020304" pitchFamily="18" charset="0"/>
              </a:rPr>
              <a:t>Wali</a:t>
            </a:r>
            <a:r>
              <a:rPr lang="en-ID" sz="2000" b="0" i="0" dirty="0">
                <a:solidFill>
                  <a:srgbClr val="0070C0"/>
                </a:solidFill>
                <a:effectLst/>
                <a:latin typeface="Times New Roman" panose="02020603050405020304" pitchFamily="18" charset="0"/>
                <a:cs typeface="Times New Roman" panose="02020603050405020304" pitchFamily="18" charset="0"/>
              </a:rPr>
              <a:t> </a:t>
            </a:r>
            <a:r>
              <a:rPr lang="en-ID" sz="2000" b="0" i="0" dirty="0" err="1">
                <a:solidFill>
                  <a:srgbClr val="0070C0"/>
                </a:solidFill>
                <a:effectLst/>
                <a:latin typeface="Times New Roman" panose="02020603050405020304" pitchFamily="18" charset="0"/>
                <a:cs typeface="Times New Roman" panose="02020603050405020304" pitchFamily="18" charset="0"/>
              </a:rPr>
              <a:t>Akad</a:t>
            </a:r>
            <a:r>
              <a:rPr lang="en-ID" sz="2000" b="0" i="0" dirty="0">
                <a:solidFill>
                  <a:srgbClr val="0070C0"/>
                </a:solidFill>
                <a:effectLst/>
                <a:latin typeface="Times New Roman" panose="02020603050405020304" pitchFamily="18" charset="0"/>
                <a:cs typeface="Times New Roman" panose="02020603050405020304" pitchFamily="18" charset="0"/>
              </a:rPr>
              <a:t> Nikah</a:t>
            </a:r>
            <a:r>
              <a:rPr lang="id-ID" sz="2000" b="0" i="0" dirty="0">
                <a:solidFill>
                  <a:srgbClr val="0070C0"/>
                </a:solidFill>
                <a:effectLst/>
                <a:latin typeface="Times New Roman" panose="02020603050405020304" pitchFamily="18" charset="0"/>
                <a:cs typeface="Times New Roman" panose="02020603050405020304" pitchFamily="18" charset="0"/>
              </a:rPr>
              <a:t> (Wali Mujbir, Wali Nasab, Wali Hakim)</a:t>
            </a:r>
          </a:p>
          <a:p>
            <a:pPr marL="457200" indent="-457200">
              <a:buAutoNum type="arabicParenBoth"/>
            </a:pPr>
            <a:r>
              <a:rPr lang="id-ID" sz="2000" b="0" i="0" dirty="0">
                <a:solidFill>
                  <a:srgbClr val="0070C0"/>
                </a:solidFill>
                <a:effectLst/>
                <a:latin typeface="Times New Roman" panose="02020603050405020304" pitchFamily="18" charset="0"/>
                <a:cs typeface="Times New Roman" panose="02020603050405020304" pitchFamily="18" charset="0"/>
              </a:rPr>
              <a:t>Tidak sedang melaksanakan Ibadah Haji</a:t>
            </a:r>
          </a:p>
          <a:p>
            <a:pPr marL="457200" indent="-457200">
              <a:buAutoNum type="arabicParenBoth"/>
            </a:pPr>
            <a:r>
              <a:rPr lang="id-ID" sz="2000" dirty="0">
                <a:solidFill>
                  <a:srgbClr val="0070C0"/>
                </a:solidFill>
                <a:latin typeface="Times New Roman" panose="02020603050405020304" pitchFamily="18" charset="0"/>
                <a:cs typeface="Times New Roman" panose="02020603050405020304" pitchFamily="18" charset="0"/>
              </a:rPr>
              <a:t>Bukan paksaan</a:t>
            </a:r>
            <a:endParaRPr lang="en-ID" sz="2000"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33922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2008</TotalTime>
  <Words>3432</Words>
  <Application>Microsoft Office PowerPoint</Application>
  <PresentationFormat>On-screen Show (4:3)</PresentationFormat>
  <Paragraphs>240</Paragraphs>
  <Slides>25</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25</vt:i4>
      </vt:variant>
    </vt:vector>
  </HeadingPairs>
  <TitlesOfParts>
    <vt:vector size="36" baseType="lpstr">
      <vt:lpstr>__Inter_9d3317</vt:lpstr>
      <vt:lpstr>__omar_6952f9</vt:lpstr>
      <vt:lpstr>Aharoni</vt:lpstr>
      <vt:lpstr>Algerian</vt:lpstr>
      <vt:lpstr>Arial</vt:lpstr>
      <vt:lpstr>Calibri</vt:lpstr>
      <vt:lpstr>Gill Sans MT</vt:lpstr>
      <vt:lpstr>Inter</vt:lpstr>
      <vt:lpstr>Open Sauce One</vt:lpstr>
      <vt:lpstr>Times New Roman</vt:lpstr>
      <vt:lpstr>Gallery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PAI-Pertemuan ke 5</dc:title>
  <dc:creator>ismail - [2010]</dc:creator>
  <cp:lastModifiedBy>fariharahmah429@gmail.com</cp:lastModifiedBy>
  <cp:revision>114</cp:revision>
  <dcterms:created xsi:type="dcterms:W3CDTF">2022-10-08T11:24:52Z</dcterms:created>
  <dcterms:modified xsi:type="dcterms:W3CDTF">2024-12-08T21:22:39Z</dcterms:modified>
</cp:coreProperties>
</file>